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 ContentType="image/ti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notesSlides/notesSlide4.xml" ContentType="application/vnd.openxmlformats-officedocument.presentationml.notesSlide+xml"/>
  <Override PartName="/ppt/charts/chart2.xml" ContentType="application/vnd.openxmlformats-officedocument.drawingml.chart+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3.xml" ContentType="application/vnd.openxmlformats-officedocument.drawingml.chart+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4.xml" ContentType="application/vnd.openxmlformats-officedocument.drawingml.chart+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309"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1pPr>
    <a:lvl2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2pPr>
    <a:lvl3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3pPr>
    <a:lvl4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4pPr>
    <a:lvl5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5pPr>
    <a:lvl6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6pPr>
    <a:lvl7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7pPr>
    <a:lvl8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8pPr>
    <a:lvl9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BAD6233-483F-466F-8619-014CD63EE4B1}" v="1" dt="2022-10-26T16:04:51.761"/>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3E5E8"/>
          </a:solidFill>
        </a:fill>
      </a:tcStyle>
    </a:band2H>
    <a:firstCol>
      <a:tcTxStyle b="on" i="off">
        <a:fontRef idx="maj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aj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aj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aj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FFF"/>
          </a:solidFill>
        </a:fill>
      </a:tcStyle>
    </a:wholeTbl>
    <a:band2H>
      <a:tcTxStyle/>
      <a:tcStyle>
        <a:tcBdr/>
        <a:fill>
          <a:solidFill>
            <a:srgbClr val="E6F0FF"/>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EEE7283C-3CF3-47DC-8721-378D4A62B228}" styleName="">
    <a:tblBg/>
    <a:wholeTbl>
      <a:tcTxStyle b="off" i="off">
        <a:fontRef idx="maj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F0CC"/>
          </a:solidFill>
        </a:fill>
      </a:tcStyle>
    </a:wholeTbl>
    <a:band2H>
      <a:tcTxStyle/>
      <a:tcStyle>
        <a:tcBdr/>
        <a:fill>
          <a:solidFill>
            <a:srgbClr val="EAF8E7"/>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CF821DB8-F4EB-4A41-A1BA-3FCAFE7338EE}" styleName="">
    <a:tblBg/>
    <a:wholeTbl>
      <a:tcTxStyle b="off" i="off">
        <a:fontRef idx="maj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CDDF"/>
          </a:solidFill>
        </a:fill>
      </a:tcStyle>
    </a:wholeTbl>
    <a:band2H>
      <a:tcTxStyle/>
      <a:tcStyle>
        <a:tcBdr/>
        <a:fill>
          <a:solidFill>
            <a:srgbClr val="FFE8F0"/>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33BA23B1-9221-436E-865A-0063620EA4FD}" styleName="">
    <a:tblBg/>
    <a:wholeTbl>
      <a:tcTxStyle b="off" i="off">
        <a:fontRef idx="major">
          <a:srgbClr val="5E5E5E"/>
        </a:fontRef>
        <a:srgbClr val="5E5E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9E9E9"/>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5E5E5E"/>
        </a:fontRef>
        <a:srgbClr val="5E5E5E"/>
      </a:tcTxStyle>
      <a:tcStyle>
        <a:tcBdr>
          <a:left>
            <a:ln w="12700" cap="flat">
              <a:noFill/>
              <a:miter lim="400000"/>
            </a:ln>
          </a:left>
          <a:right>
            <a:ln w="12700" cap="flat">
              <a:noFill/>
              <a:miter lim="400000"/>
            </a:ln>
          </a:right>
          <a:top>
            <a:ln w="50800" cap="flat">
              <a:solidFill>
                <a:srgbClr val="5E5E5E"/>
              </a:solidFill>
              <a:prstDash val="solid"/>
              <a:round/>
            </a:ln>
          </a:top>
          <a:bottom>
            <a:ln w="25400" cap="flat">
              <a:solidFill>
                <a:srgbClr val="5E5E5E"/>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5E5E5E"/>
              </a:solidFill>
              <a:prstDash val="solid"/>
              <a:round/>
            </a:ln>
          </a:top>
          <a:bottom>
            <a:ln w="25400" cap="flat">
              <a:solidFill>
                <a:srgbClr val="5E5E5E"/>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2708684C-4D16-4618-839F-0558EEFCDFE6}" styleName="">
    <a:tblBg/>
    <a:wholeTbl>
      <a:tcTxStyle b="off" i="off">
        <a:fontRef idx="maj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D1D1"/>
          </a:solidFill>
        </a:fill>
      </a:tcStyle>
    </a:wholeTbl>
    <a:band2H>
      <a:tcTxStyle/>
      <a:tcStyle>
        <a:tcBdr/>
        <a:fill>
          <a:solidFill>
            <a:srgbClr val="E9E9E9"/>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E5E5E"/>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E5E5E"/>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E5E5E"/>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63086" autoAdjust="0"/>
  </p:normalViewPr>
  <p:slideViewPr>
    <p:cSldViewPr snapToGrid="0">
      <p:cViewPr varScale="1">
        <p:scale>
          <a:sx n="25" d="100"/>
          <a:sy n="25" d="100"/>
        </p:scale>
        <p:origin x="1260" y="24"/>
      </p:cViewPr>
      <p:guideLst/>
    </p:cSldViewPr>
  </p:slideViewPr>
  <p:notesTextViewPr>
    <p:cViewPr>
      <p:scale>
        <a:sx n="1" d="1"/>
        <a:sy n="1" d="1"/>
      </p:scale>
      <p:origin x="0" y="-356"/>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61" Type="http://schemas.microsoft.com/office/2016/11/relationships/changesInfo" Target="changesInfos/changesInfo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tchell Wand" userId="de9b44c55c049659" providerId="LiveId" clId="{ABAD6233-483F-466F-8619-014CD63EE4B1}"/>
    <pc:docChg chg="custSel modSld">
      <pc:chgData name="Mitchell Wand" userId="de9b44c55c049659" providerId="LiveId" clId="{ABAD6233-483F-466F-8619-014CD63EE4B1}" dt="2022-10-26T16:05:45.838" v="83"/>
      <pc:docMkLst>
        <pc:docMk/>
      </pc:docMkLst>
      <pc:sldChg chg="modNotesTx">
        <pc:chgData name="Mitchell Wand" userId="de9b44c55c049659" providerId="LiveId" clId="{ABAD6233-483F-466F-8619-014CD63EE4B1}" dt="2022-10-26T16:05:45.838" v="83"/>
        <pc:sldMkLst>
          <pc:docMk/>
          <pc:sldMk cId="0" sldId="266"/>
        </pc:sldMkLst>
      </pc:sldChg>
      <pc:sldChg chg="modSp mod">
        <pc:chgData name="Mitchell Wand" userId="de9b44c55c049659" providerId="LiveId" clId="{ABAD6233-483F-466F-8619-014CD63EE4B1}" dt="2022-10-26T16:04:51.846" v="0" actId="27636"/>
        <pc:sldMkLst>
          <pc:docMk/>
          <pc:sldMk cId="0" sldId="285"/>
        </pc:sldMkLst>
        <pc:spChg chg="mod">
          <ac:chgData name="Mitchell Wand" userId="de9b44c55c049659" providerId="LiveId" clId="{ABAD6233-483F-466F-8619-014CD63EE4B1}" dt="2022-10-26T16:04:51.846" v="0" actId="27636"/>
          <ac:spMkLst>
            <pc:docMk/>
            <pc:sldMk cId="0" sldId="285"/>
            <ac:spMk id="522" creationId="{00000000-0000-0000-0000-000000000000}"/>
          </ac:spMkLst>
        </pc:spChg>
      </pc:sldChg>
    </pc:docChg>
  </pc:docChgLst>
</pc:chgInfo>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5.1419800000000002E-2"/>
          <c:y val="4.8417799999999997E-2"/>
          <c:w val="0.86537500000000001"/>
          <c:h val="0.57979700000000001"/>
        </c:manualLayout>
      </c:layout>
      <c:lineChart>
        <c:grouping val="standard"/>
        <c:varyColors val="0"/>
        <c:ser>
          <c:idx val="0"/>
          <c:order val="0"/>
          <c:tx>
            <c:strRef>
              <c:f>Sheet1!$A$2</c:f>
              <c:strCache>
                <c:ptCount val="1"/>
                <c:pt idx="0">
                  <c:v>Region 1</c:v>
                </c:pt>
              </c:strCache>
            </c:strRef>
          </c:tx>
          <c:spPr>
            <a:ln w="76200" cap="flat">
              <a:solidFill>
                <a:schemeClr val="accent1"/>
              </a:solidFill>
              <a:prstDash val="solid"/>
              <a:miter lim="400000"/>
            </a:ln>
            <a:effectLst/>
          </c:spPr>
          <c:marker>
            <c:symbol val="circle"/>
            <c:size val="6"/>
            <c:spPr>
              <a:solidFill>
                <a:srgbClr val="FFFFFF"/>
              </a:solidFill>
              <a:ln w="76200" cap="flat">
                <a:solidFill>
                  <a:schemeClr val="accent1"/>
                </a:solidFill>
                <a:prstDash val="solid"/>
                <a:miter lim="400000"/>
              </a:ln>
              <a:effectLst/>
            </c:spPr>
          </c:marker>
          <c:cat>
            <c:strRef>
              <c:f>Sheet1!$B$1:$I$1</c:f>
              <c:strCache>
                <c:ptCount val="8"/>
                <c:pt idx="0">
                  <c:v>Concept</c:v>
                </c:pt>
                <c:pt idx="1">
                  <c:v>Design</c:v>
                </c:pt>
                <c:pt idx="2">
                  <c:v>Development</c:v>
                </c:pt>
                <c:pt idx="3">
                  <c:v>Local Testing</c:v>
                </c:pt>
                <c:pt idx="4">
                  <c:v>Commit/Integration</c:v>
                </c:pt>
                <c:pt idx="5">
                  <c:v>Code Review</c:v>
                </c:pt>
                <c:pt idx="6">
                  <c:v>Production</c:v>
                </c:pt>
                <c:pt idx="7">
                  <c:v>Late-Stage Production</c:v>
                </c:pt>
              </c:strCache>
            </c:strRef>
          </c:cat>
          <c:val>
            <c:numRef>
              <c:f>Sheet1!$B$2:$I$2</c:f>
              <c:numCache>
                <c:formatCode>General</c:formatCode>
                <c:ptCount val="8"/>
                <c:pt idx="0">
                  <c:v>1</c:v>
                </c:pt>
                <c:pt idx="1">
                  <c:v>1</c:v>
                </c:pt>
                <c:pt idx="2">
                  <c:v>1</c:v>
                </c:pt>
                <c:pt idx="3">
                  <c:v>2</c:v>
                </c:pt>
                <c:pt idx="4">
                  <c:v>4</c:v>
                </c:pt>
                <c:pt idx="5">
                  <c:v>8</c:v>
                </c:pt>
                <c:pt idx="6">
                  <c:v>16</c:v>
                </c:pt>
                <c:pt idx="7">
                  <c:v>32</c:v>
                </c:pt>
              </c:numCache>
            </c:numRef>
          </c:val>
          <c:smooth val="1"/>
          <c:extLst>
            <c:ext xmlns:c16="http://schemas.microsoft.com/office/drawing/2014/chart" uri="{C3380CC4-5D6E-409C-BE32-E72D297353CC}">
              <c16:uniqueId val="{00000000-F548-5C4D-A290-27858A9CE220}"/>
            </c:ext>
          </c:extLst>
        </c:ser>
        <c:dLbls>
          <c:showLegendKey val="0"/>
          <c:showVal val="0"/>
          <c:showCatName val="0"/>
          <c:showSerName val="0"/>
          <c:showPercent val="0"/>
          <c:showBubbleSize val="0"/>
        </c:dLbls>
        <c:marker val="1"/>
        <c:smooth val="0"/>
        <c:axId val="2094734552"/>
        <c:axId val="2094734553"/>
      </c:lineChart>
      <c:catAx>
        <c:axId val="2094734552"/>
        <c:scaling>
          <c:orientation val="minMax"/>
        </c:scaling>
        <c:delete val="0"/>
        <c:axPos val="b"/>
        <c:numFmt formatCode="General" sourceLinked="0"/>
        <c:majorTickMark val="none"/>
        <c:minorTickMark val="none"/>
        <c:tickLblPos val="low"/>
        <c:spPr>
          <a:ln w="12700" cap="flat">
            <a:solidFill>
              <a:srgbClr val="000000"/>
            </a:solidFill>
            <a:prstDash val="solid"/>
            <a:miter lim="400000"/>
          </a:ln>
        </c:spPr>
        <c:txPr>
          <a:bodyPr rot="-18900000"/>
          <a:lstStyle/>
          <a:p>
            <a:pPr>
              <a:defRPr sz="3400" b="0" i="0" u="none" strike="noStrike">
                <a:solidFill>
                  <a:srgbClr val="000000"/>
                </a:solidFill>
                <a:latin typeface="Helvetica Neue"/>
              </a:defRPr>
            </a:pPr>
            <a:endParaRPr lang="en-US"/>
          </a:p>
        </c:txPr>
        <c:crossAx val="2094734553"/>
        <c:crosses val="autoZero"/>
        <c:auto val="1"/>
        <c:lblAlgn val="ctr"/>
        <c:lblOffset val="100"/>
        <c:noMultiLvlLbl val="1"/>
      </c:catAx>
      <c:valAx>
        <c:axId val="2094734553"/>
        <c:scaling>
          <c:orientation val="minMax"/>
        </c:scaling>
        <c:delete val="0"/>
        <c:axPos val="l"/>
        <c:majorGridlines>
          <c:spPr>
            <a:ln w="12700" cap="flat">
              <a:solidFill>
                <a:srgbClr val="B8B8B8"/>
              </a:solidFill>
              <a:prstDash val="solid"/>
              <a:miter lim="400000"/>
            </a:ln>
          </c:spPr>
        </c:majorGridlines>
        <c:title>
          <c:tx>
            <c:rich>
              <a:bodyPr rot="-5400000"/>
              <a:lstStyle/>
              <a:p>
                <a:pPr>
                  <a:defRPr sz="3400" b="0" i="0" u="none" strike="noStrike">
                    <a:solidFill>
                      <a:srgbClr val="000000"/>
                    </a:solidFill>
                    <a:latin typeface="Helvetica Neue"/>
                  </a:defRPr>
                </a:pPr>
                <a:r>
                  <a:rPr lang="en-US" sz="3400" b="0" i="0" u="none" strike="noStrike">
                    <a:solidFill>
                      <a:srgbClr val="000000"/>
                    </a:solidFill>
                    <a:latin typeface="Helvetica Neue"/>
                  </a:rPr>
                  <a:t>Defect Cost</a:t>
                </a:r>
              </a:p>
            </c:rich>
          </c:tx>
          <c:overlay val="1"/>
        </c:title>
        <c:numFmt formatCode="0" sourceLinked="0"/>
        <c:majorTickMark val="none"/>
        <c:minorTickMark val="none"/>
        <c:tickLblPos val="none"/>
        <c:spPr>
          <a:ln w="12700" cap="flat">
            <a:solidFill>
              <a:srgbClr val="000000"/>
            </a:solidFill>
            <a:prstDash val="solid"/>
            <a:miter lim="400000"/>
          </a:ln>
        </c:spPr>
        <c:txPr>
          <a:bodyPr rot="0"/>
          <a:lstStyle/>
          <a:p>
            <a:pPr>
              <a:defRPr sz="3400" b="0" i="0" u="none" strike="noStrike">
                <a:solidFill>
                  <a:srgbClr val="000000"/>
                </a:solidFill>
                <a:latin typeface="Helvetica Neue"/>
              </a:defRPr>
            </a:pPr>
            <a:endParaRPr lang="en-US"/>
          </a:p>
        </c:txPr>
        <c:crossAx val="2094734552"/>
        <c:crosses val="autoZero"/>
        <c:crossBetween val="midCat"/>
        <c:majorUnit val="10"/>
        <c:minorUnit val="5"/>
      </c:val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5.1419800000000002E-2"/>
          <c:y val="4.8417799999999997E-2"/>
          <c:w val="0.86537500000000001"/>
          <c:h val="0.57979700000000001"/>
        </c:manualLayout>
      </c:layout>
      <c:lineChart>
        <c:grouping val="standard"/>
        <c:varyColors val="0"/>
        <c:ser>
          <c:idx val="0"/>
          <c:order val="0"/>
          <c:tx>
            <c:strRef>
              <c:f>Sheet1!$A$2</c:f>
              <c:strCache>
                <c:ptCount val="1"/>
                <c:pt idx="0">
                  <c:v>Region 1</c:v>
                </c:pt>
              </c:strCache>
            </c:strRef>
          </c:tx>
          <c:spPr>
            <a:ln w="76200" cap="flat">
              <a:solidFill>
                <a:schemeClr val="accent1"/>
              </a:solidFill>
              <a:prstDash val="solid"/>
              <a:miter lim="400000"/>
            </a:ln>
            <a:effectLst/>
          </c:spPr>
          <c:marker>
            <c:symbol val="circle"/>
            <c:size val="6"/>
            <c:spPr>
              <a:solidFill>
                <a:srgbClr val="FFFFFF"/>
              </a:solidFill>
              <a:ln w="76200" cap="flat">
                <a:solidFill>
                  <a:schemeClr val="accent1"/>
                </a:solidFill>
                <a:prstDash val="solid"/>
                <a:miter lim="400000"/>
              </a:ln>
              <a:effectLst/>
            </c:spPr>
          </c:marker>
          <c:cat>
            <c:strRef>
              <c:f>Sheet1!$B$1:$I$1</c:f>
              <c:strCache>
                <c:ptCount val="8"/>
                <c:pt idx="0">
                  <c:v>Concept</c:v>
                </c:pt>
                <c:pt idx="1">
                  <c:v>Design</c:v>
                </c:pt>
                <c:pt idx="2">
                  <c:v>Development</c:v>
                </c:pt>
                <c:pt idx="3">
                  <c:v>Local Testing</c:v>
                </c:pt>
                <c:pt idx="4">
                  <c:v>Commit/Integration</c:v>
                </c:pt>
                <c:pt idx="5">
                  <c:v>Code Review</c:v>
                </c:pt>
                <c:pt idx="6">
                  <c:v>Production</c:v>
                </c:pt>
                <c:pt idx="7">
                  <c:v>Late-Stage Production</c:v>
                </c:pt>
              </c:strCache>
            </c:strRef>
          </c:cat>
          <c:val>
            <c:numRef>
              <c:f>Sheet1!$B$2:$I$2</c:f>
              <c:numCache>
                <c:formatCode>General</c:formatCode>
                <c:ptCount val="8"/>
                <c:pt idx="0">
                  <c:v>1</c:v>
                </c:pt>
                <c:pt idx="1">
                  <c:v>1</c:v>
                </c:pt>
                <c:pt idx="2">
                  <c:v>1</c:v>
                </c:pt>
                <c:pt idx="3">
                  <c:v>2</c:v>
                </c:pt>
                <c:pt idx="4">
                  <c:v>4</c:v>
                </c:pt>
                <c:pt idx="5">
                  <c:v>8</c:v>
                </c:pt>
                <c:pt idx="6">
                  <c:v>16</c:v>
                </c:pt>
                <c:pt idx="7">
                  <c:v>32</c:v>
                </c:pt>
              </c:numCache>
            </c:numRef>
          </c:val>
          <c:smooth val="1"/>
          <c:extLst>
            <c:ext xmlns:c16="http://schemas.microsoft.com/office/drawing/2014/chart" uri="{C3380CC4-5D6E-409C-BE32-E72D297353CC}">
              <c16:uniqueId val="{00000000-8435-4A47-B87A-8A8477E585D1}"/>
            </c:ext>
          </c:extLst>
        </c:ser>
        <c:dLbls>
          <c:showLegendKey val="0"/>
          <c:showVal val="0"/>
          <c:showCatName val="0"/>
          <c:showSerName val="0"/>
          <c:showPercent val="0"/>
          <c:showBubbleSize val="0"/>
        </c:dLbls>
        <c:marker val="1"/>
        <c:smooth val="0"/>
        <c:axId val="2094734552"/>
        <c:axId val="2094734553"/>
      </c:lineChart>
      <c:catAx>
        <c:axId val="2094734552"/>
        <c:scaling>
          <c:orientation val="minMax"/>
        </c:scaling>
        <c:delete val="0"/>
        <c:axPos val="b"/>
        <c:numFmt formatCode="General" sourceLinked="0"/>
        <c:majorTickMark val="none"/>
        <c:minorTickMark val="none"/>
        <c:tickLblPos val="low"/>
        <c:spPr>
          <a:ln w="12700" cap="flat">
            <a:solidFill>
              <a:srgbClr val="000000"/>
            </a:solidFill>
            <a:prstDash val="solid"/>
            <a:miter lim="400000"/>
          </a:ln>
        </c:spPr>
        <c:txPr>
          <a:bodyPr rot="-18900000"/>
          <a:lstStyle/>
          <a:p>
            <a:pPr>
              <a:defRPr sz="3400" b="0" i="0" u="none" strike="noStrike">
                <a:solidFill>
                  <a:srgbClr val="000000"/>
                </a:solidFill>
                <a:latin typeface="Helvetica Neue"/>
              </a:defRPr>
            </a:pPr>
            <a:endParaRPr lang="en-US"/>
          </a:p>
        </c:txPr>
        <c:crossAx val="2094734553"/>
        <c:crosses val="autoZero"/>
        <c:auto val="1"/>
        <c:lblAlgn val="ctr"/>
        <c:lblOffset val="100"/>
        <c:noMultiLvlLbl val="1"/>
      </c:catAx>
      <c:valAx>
        <c:axId val="2094734553"/>
        <c:scaling>
          <c:orientation val="minMax"/>
        </c:scaling>
        <c:delete val="0"/>
        <c:axPos val="l"/>
        <c:majorGridlines>
          <c:spPr>
            <a:ln w="12700" cap="flat">
              <a:solidFill>
                <a:srgbClr val="B8B8B8"/>
              </a:solidFill>
              <a:prstDash val="solid"/>
              <a:miter lim="400000"/>
            </a:ln>
          </c:spPr>
        </c:majorGridlines>
        <c:title>
          <c:tx>
            <c:rich>
              <a:bodyPr rot="-5400000"/>
              <a:lstStyle/>
              <a:p>
                <a:pPr>
                  <a:defRPr sz="3400" b="0" i="0" u="none" strike="noStrike">
                    <a:solidFill>
                      <a:srgbClr val="000000"/>
                    </a:solidFill>
                    <a:latin typeface="Helvetica Neue"/>
                  </a:defRPr>
                </a:pPr>
                <a:r>
                  <a:rPr lang="en-US" sz="3400" b="0" i="0" u="none" strike="noStrike">
                    <a:solidFill>
                      <a:srgbClr val="000000"/>
                    </a:solidFill>
                    <a:latin typeface="Helvetica Neue"/>
                  </a:rPr>
                  <a:t>Defect Cost</a:t>
                </a:r>
              </a:p>
            </c:rich>
          </c:tx>
          <c:overlay val="1"/>
        </c:title>
        <c:numFmt formatCode="0" sourceLinked="0"/>
        <c:majorTickMark val="none"/>
        <c:minorTickMark val="none"/>
        <c:tickLblPos val="none"/>
        <c:spPr>
          <a:ln w="12700" cap="flat">
            <a:solidFill>
              <a:srgbClr val="000000"/>
            </a:solidFill>
            <a:prstDash val="solid"/>
            <a:miter lim="400000"/>
          </a:ln>
        </c:spPr>
        <c:txPr>
          <a:bodyPr rot="0"/>
          <a:lstStyle/>
          <a:p>
            <a:pPr>
              <a:defRPr sz="3400" b="0" i="0" u="none" strike="noStrike">
                <a:solidFill>
                  <a:srgbClr val="000000"/>
                </a:solidFill>
                <a:latin typeface="Helvetica Neue"/>
              </a:defRPr>
            </a:pPr>
            <a:endParaRPr lang="en-US"/>
          </a:p>
        </c:txPr>
        <c:crossAx val="2094734552"/>
        <c:crosses val="autoZero"/>
        <c:crossBetween val="midCat"/>
        <c:majorUnit val="10"/>
        <c:minorUnit val="5"/>
      </c:val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5.1419800000000002E-2"/>
          <c:y val="4.8417799999999997E-2"/>
          <c:w val="0.86537500000000001"/>
          <c:h val="0.57979700000000001"/>
        </c:manualLayout>
      </c:layout>
      <c:lineChart>
        <c:grouping val="standard"/>
        <c:varyColors val="0"/>
        <c:ser>
          <c:idx val="0"/>
          <c:order val="0"/>
          <c:tx>
            <c:strRef>
              <c:f>Sheet1!$A$2</c:f>
              <c:strCache>
                <c:ptCount val="1"/>
                <c:pt idx="0">
                  <c:v>Region 1</c:v>
                </c:pt>
              </c:strCache>
            </c:strRef>
          </c:tx>
          <c:spPr>
            <a:ln w="76200" cap="flat">
              <a:solidFill>
                <a:schemeClr val="accent1"/>
              </a:solidFill>
              <a:prstDash val="solid"/>
              <a:miter lim="400000"/>
            </a:ln>
            <a:effectLst/>
          </c:spPr>
          <c:marker>
            <c:symbol val="circle"/>
            <c:size val="6"/>
            <c:spPr>
              <a:solidFill>
                <a:srgbClr val="FFFFFF"/>
              </a:solidFill>
              <a:ln w="76200" cap="flat">
                <a:solidFill>
                  <a:schemeClr val="accent1"/>
                </a:solidFill>
                <a:prstDash val="solid"/>
                <a:miter lim="400000"/>
              </a:ln>
              <a:effectLst/>
            </c:spPr>
          </c:marker>
          <c:cat>
            <c:strRef>
              <c:f>Sheet1!$B$1:$I$1</c:f>
              <c:strCache>
                <c:ptCount val="8"/>
                <c:pt idx="0">
                  <c:v>Concept</c:v>
                </c:pt>
                <c:pt idx="1">
                  <c:v>Design</c:v>
                </c:pt>
                <c:pt idx="2">
                  <c:v>Development</c:v>
                </c:pt>
                <c:pt idx="3">
                  <c:v>Local Testing</c:v>
                </c:pt>
                <c:pt idx="4">
                  <c:v>Commit/Integration</c:v>
                </c:pt>
                <c:pt idx="5">
                  <c:v>Code Review</c:v>
                </c:pt>
                <c:pt idx="6">
                  <c:v>Production</c:v>
                </c:pt>
                <c:pt idx="7">
                  <c:v>Late-Stage Production</c:v>
                </c:pt>
              </c:strCache>
            </c:strRef>
          </c:cat>
          <c:val>
            <c:numRef>
              <c:f>Sheet1!$B$2:$I$2</c:f>
              <c:numCache>
                <c:formatCode>General</c:formatCode>
                <c:ptCount val="8"/>
                <c:pt idx="0">
                  <c:v>1</c:v>
                </c:pt>
                <c:pt idx="1">
                  <c:v>1</c:v>
                </c:pt>
                <c:pt idx="2">
                  <c:v>1</c:v>
                </c:pt>
                <c:pt idx="3">
                  <c:v>2</c:v>
                </c:pt>
                <c:pt idx="4">
                  <c:v>4</c:v>
                </c:pt>
                <c:pt idx="5">
                  <c:v>8</c:v>
                </c:pt>
                <c:pt idx="6">
                  <c:v>16</c:v>
                </c:pt>
                <c:pt idx="7">
                  <c:v>32</c:v>
                </c:pt>
              </c:numCache>
            </c:numRef>
          </c:val>
          <c:smooth val="1"/>
          <c:extLst>
            <c:ext xmlns:c16="http://schemas.microsoft.com/office/drawing/2014/chart" uri="{C3380CC4-5D6E-409C-BE32-E72D297353CC}">
              <c16:uniqueId val="{00000000-B0F3-7248-B39B-4BB688310C8D}"/>
            </c:ext>
          </c:extLst>
        </c:ser>
        <c:dLbls>
          <c:showLegendKey val="0"/>
          <c:showVal val="0"/>
          <c:showCatName val="0"/>
          <c:showSerName val="0"/>
          <c:showPercent val="0"/>
          <c:showBubbleSize val="0"/>
        </c:dLbls>
        <c:marker val="1"/>
        <c:smooth val="0"/>
        <c:axId val="2094734552"/>
        <c:axId val="2094734553"/>
      </c:lineChart>
      <c:catAx>
        <c:axId val="2094734552"/>
        <c:scaling>
          <c:orientation val="minMax"/>
        </c:scaling>
        <c:delete val="0"/>
        <c:axPos val="b"/>
        <c:numFmt formatCode="General" sourceLinked="0"/>
        <c:majorTickMark val="none"/>
        <c:minorTickMark val="none"/>
        <c:tickLblPos val="low"/>
        <c:spPr>
          <a:ln w="12700" cap="flat">
            <a:solidFill>
              <a:srgbClr val="000000"/>
            </a:solidFill>
            <a:prstDash val="solid"/>
            <a:miter lim="400000"/>
          </a:ln>
        </c:spPr>
        <c:txPr>
          <a:bodyPr rot="-18900000"/>
          <a:lstStyle/>
          <a:p>
            <a:pPr>
              <a:defRPr sz="3400" b="0" i="0" u="none" strike="noStrike">
                <a:solidFill>
                  <a:srgbClr val="000000"/>
                </a:solidFill>
                <a:latin typeface="Helvetica Neue"/>
              </a:defRPr>
            </a:pPr>
            <a:endParaRPr lang="en-US"/>
          </a:p>
        </c:txPr>
        <c:crossAx val="2094734553"/>
        <c:crosses val="autoZero"/>
        <c:auto val="1"/>
        <c:lblAlgn val="ctr"/>
        <c:lblOffset val="100"/>
        <c:noMultiLvlLbl val="1"/>
      </c:catAx>
      <c:valAx>
        <c:axId val="2094734553"/>
        <c:scaling>
          <c:orientation val="minMax"/>
        </c:scaling>
        <c:delete val="0"/>
        <c:axPos val="l"/>
        <c:majorGridlines>
          <c:spPr>
            <a:ln w="12700" cap="flat">
              <a:solidFill>
                <a:srgbClr val="B8B8B8"/>
              </a:solidFill>
              <a:prstDash val="solid"/>
              <a:miter lim="400000"/>
            </a:ln>
          </c:spPr>
        </c:majorGridlines>
        <c:title>
          <c:tx>
            <c:rich>
              <a:bodyPr rot="-5400000"/>
              <a:lstStyle/>
              <a:p>
                <a:pPr>
                  <a:defRPr sz="3400" b="0" i="0" u="none" strike="noStrike">
                    <a:solidFill>
                      <a:srgbClr val="000000"/>
                    </a:solidFill>
                    <a:latin typeface="Helvetica Neue"/>
                  </a:defRPr>
                </a:pPr>
                <a:r>
                  <a:rPr sz="3400" b="0" i="0" u="none" strike="noStrike">
                    <a:solidFill>
                      <a:srgbClr val="000000"/>
                    </a:solidFill>
                    <a:latin typeface="Helvetica Neue"/>
                  </a:rPr>
                  <a:t>Defect Cost</a:t>
                </a:r>
              </a:p>
            </c:rich>
          </c:tx>
          <c:overlay val="1"/>
        </c:title>
        <c:numFmt formatCode="0" sourceLinked="0"/>
        <c:majorTickMark val="none"/>
        <c:minorTickMark val="none"/>
        <c:tickLblPos val="none"/>
        <c:spPr>
          <a:ln w="12700" cap="flat">
            <a:solidFill>
              <a:srgbClr val="000000"/>
            </a:solidFill>
            <a:prstDash val="solid"/>
            <a:miter lim="400000"/>
          </a:ln>
        </c:spPr>
        <c:txPr>
          <a:bodyPr rot="0"/>
          <a:lstStyle/>
          <a:p>
            <a:pPr>
              <a:defRPr sz="3400" b="0" i="0" u="none" strike="noStrike">
                <a:solidFill>
                  <a:srgbClr val="000000"/>
                </a:solidFill>
                <a:latin typeface="Helvetica Neue"/>
              </a:defRPr>
            </a:pPr>
            <a:endParaRPr lang="en-US"/>
          </a:p>
        </c:txPr>
        <c:crossAx val="2094734552"/>
        <c:crosses val="autoZero"/>
        <c:crossBetween val="midCat"/>
        <c:majorUnit val="10"/>
        <c:minorUnit val="5"/>
      </c:val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5.1419800000000002E-2"/>
          <c:y val="4.8417799999999997E-2"/>
          <c:w val="0.86537500000000001"/>
          <c:h val="0.57979700000000001"/>
        </c:manualLayout>
      </c:layout>
      <c:lineChart>
        <c:grouping val="standard"/>
        <c:varyColors val="0"/>
        <c:ser>
          <c:idx val="0"/>
          <c:order val="0"/>
          <c:tx>
            <c:strRef>
              <c:f>Sheet1!$A$2</c:f>
              <c:strCache>
                <c:ptCount val="1"/>
                <c:pt idx="0">
                  <c:v>Region 1</c:v>
                </c:pt>
              </c:strCache>
            </c:strRef>
          </c:tx>
          <c:spPr>
            <a:ln w="76200" cap="flat">
              <a:solidFill>
                <a:schemeClr val="accent1"/>
              </a:solidFill>
              <a:prstDash val="solid"/>
              <a:miter lim="400000"/>
            </a:ln>
            <a:effectLst/>
          </c:spPr>
          <c:marker>
            <c:symbol val="circle"/>
            <c:size val="6"/>
            <c:spPr>
              <a:solidFill>
                <a:srgbClr val="FFFFFF"/>
              </a:solidFill>
              <a:ln w="76200" cap="flat">
                <a:solidFill>
                  <a:schemeClr val="accent1"/>
                </a:solidFill>
                <a:prstDash val="solid"/>
                <a:miter lim="400000"/>
              </a:ln>
              <a:effectLst/>
            </c:spPr>
          </c:marker>
          <c:cat>
            <c:strRef>
              <c:f>Sheet1!$B$1:$I$1</c:f>
              <c:strCache>
                <c:ptCount val="8"/>
                <c:pt idx="0">
                  <c:v>Concept</c:v>
                </c:pt>
                <c:pt idx="1">
                  <c:v>Design</c:v>
                </c:pt>
                <c:pt idx="2">
                  <c:v>Development</c:v>
                </c:pt>
                <c:pt idx="3">
                  <c:v>Local Testing</c:v>
                </c:pt>
                <c:pt idx="4">
                  <c:v>Commit/Integration</c:v>
                </c:pt>
                <c:pt idx="5">
                  <c:v>Code Review</c:v>
                </c:pt>
                <c:pt idx="6">
                  <c:v>Production</c:v>
                </c:pt>
                <c:pt idx="7">
                  <c:v>Late-Stage Production</c:v>
                </c:pt>
              </c:strCache>
            </c:strRef>
          </c:cat>
          <c:val>
            <c:numRef>
              <c:f>Sheet1!$B$2:$I$2</c:f>
              <c:numCache>
                <c:formatCode>General</c:formatCode>
                <c:ptCount val="8"/>
                <c:pt idx="0">
                  <c:v>1</c:v>
                </c:pt>
                <c:pt idx="1">
                  <c:v>1</c:v>
                </c:pt>
                <c:pt idx="2">
                  <c:v>1</c:v>
                </c:pt>
                <c:pt idx="3">
                  <c:v>2</c:v>
                </c:pt>
                <c:pt idx="4">
                  <c:v>4</c:v>
                </c:pt>
                <c:pt idx="5">
                  <c:v>8</c:v>
                </c:pt>
                <c:pt idx="6">
                  <c:v>16</c:v>
                </c:pt>
                <c:pt idx="7">
                  <c:v>32</c:v>
                </c:pt>
              </c:numCache>
            </c:numRef>
          </c:val>
          <c:smooth val="1"/>
          <c:extLst>
            <c:ext xmlns:c16="http://schemas.microsoft.com/office/drawing/2014/chart" uri="{C3380CC4-5D6E-409C-BE32-E72D297353CC}">
              <c16:uniqueId val="{00000000-3F27-9745-88F0-E9F36BE91BB1}"/>
            </c:ext>
          </c:extLst>
        </c:ser>
        <c:dLbls>
          <c:showLegendKey val="0"/>
          <c:showVal val="0"/>
          <c:showCatName val="0"/>
          <c:showSerName val="0"/>
          <c:showPercent val="0"/>
          <c:showBubbleSize val="0"/>
        </c:dLbls>
        <c:marker val="1"/>
        <c:smooth val="0"/>
        <c:axId val="2094734552"/>
        <c:axId val="2094734553"/>
      </c:lineChart>
      <c:catAx>
        <c:axId val="2094734552"/>
        <c:scaling>
          <c:orientation val="minMax"/>
        </c:scaling>
        <c:delete val="0"/>
        <c:axPos val="b"/>
        <c:numFmt formatCode="General" sourceLinked="0"/>
        <c:majorTickMark val="none"/>
        <c:minorTickMark val="none"/>
        <c:tickLblPos val="low"/>
        <c:spPr>
          <a:ln w="12700" cap="flat">
            <a:solidFill>
              <a:srgbClr val="000000"/>
            </a:solidFill>
            <a:prstDash val="solid"/>
            <a:miter lim="400000"/>
          </a:ln>
        </c:spPr>
        <c:txPr>
          <a:bodyPr rot="-18900000"/>
          <a:lstStyle/>
          <a:p>
            <a:pPr>
              <a:defRPr sz="3400" b="0" i="0" u="none" strike="noStrike">
                <a:solidFill>
                  <a:srgbClr val="000000"/>
                </a:solidFill>
                <a:latin typeface="Helvetica Neue"/>
              </a:defRPr>
            </a:pPr>
            <a:endParaRPr lang="en-US"/>
          </a:p>
        </c:txPr>
        <c:crossAx val="2094734553"/>
        <c:crosses val="autoZero"/>
        <c:auto val="1"/>
        <c:lblAlgn val="ctr"/>
        <c:lblOffset val="100"/>
        <c:noMultiLvlLbl val="1"/>
      </c:catAx>
      <c:valAx>
        <c:axId val="2094734553"/>
        <c:scaling>
          <c:orientation val="minMax"/>
        </c:scaling>
        <c:delete val="0"/>
        <c:axPos val="l"/>
        <c:majorGridlines>
          <c:spPr>
            <a:ln w="12700" cap="flat">
              <a:solidFill>
                <a:srgbClr val="B8B8B8"/>
              </a:solidFill>
              <a:prstDash val="solid"/>
              <a:miter lim="400000"/>
            </a:ln>
          </c:spPr>
        </c:majorGridlines>
        <c:title>
          <c:tx>
            <c:rich>
              <a:bodyPr rot="-5400000"/>
              <a:lstStyle/>
              <a:p>
                <a:pPr>
                  <a:defRPr sz="3400" b="0" i="0" u="none" strike="noStrike">
                    <a:solidFill>
                      <a:srgbClr val="000000"/>
                    </a:solidFill>
                    <a:latin typeface="Helvetica Neue"/>
                  </a:defRPr>
                </a:pPr>
                <a:r>
                  <a:rPr lang="en-US" sz="3400" b="0" i="0" u="none" strike="noStrike">
                    <a:solidFill>
                      <a:srgbClr val="000000"/>
                    </a:solidFill>
                    <a:latin typeface="Helvetica Neue"/>
                  </a:rPr>
                  <a:t>Defect Cost</a:t>
                </a:r>
              </a:p>
            </c:rich>
          </c:tx>
          <c:overlay val="1"/>
        </c:title>
        <c:numFmt formatCode="0" sourceLinked="0"/>
        <c:majorTickMark val="none"/>
        <c:minorTickMark val="none"/>
        <c:tickLblPos val="none"/>
        <c:spPr>
          <a:ln w="12700" cap="flat">
            <a:solidFill>
              <a:srgbClr val="000000"/>
            </a:solidFill>
            <a:prstDash val="solid"/>
            <a:miter lim="400000"/>
          </a:ln>
        </c:spPr>
        <c:txPr>
          <a:bodyPr rot="0"/>
          <a:lstStyle/>
          <a:p>
            <a:pPr>
              <a:defRPr sz="3400" b="0" i="0" u="none" strike="noStrike">
                <a:solidFill>
                  <a:srgbClr val="000000"/>
                </a:solidFill>
                <a:latin typeface="Helvetica Neue"/>
              </a:defRPr>
            </a:pPr>
            <a:endParaRPr lang="en-US"/>
          </a:p>
        </c:txPr>
        <c:crossAx val="2094734552"/>
        <c:crosses val="autoZero"/>
        <c:crossBetween val="midCat"/>
        <c:majorUnit val="10"/>
        <c:minorUnit val="5"/>
      </c:val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0" name="Shape 150"/>
          <p:cNvSpPr>
            <a:spLocks noGrp="1" noRot="1" noChangeAspect="1"/>
          </p:cNvSpPr>
          <p:nvPr>
            <p:ph type="sldImg"/>
          </p:nvPr>
        </p:nvSpPr>
        <p:spPr>
          <a:xfrm>
            <a:off x="1143000" y="685800"/>
            <a:ext cx="4572000" cy="3429000"/>
          </a:xfrm>
          <a:prstGeom prst="rect">
            <a:avLst/>
          </a:prstGeom>
        </p:spPr>
        <p:txBody>
          <a:bodyPr/>
          <a:lstStyle/>
          <a:p>
            <a:endParaRPr/>
          </a:p>
        </p:txBody>
      </p:sp>
      <p:sp>
        <p:nvSpPr>
          <p:cNvPr id="151" name="Shape 151"/>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j-lt"/>
        <a:ea typeface="+mj-ea"/>
        <a:cs typeface="+mj-cs"/>
        <a:sym typeface="Helvetica Neue"/>
      </a:defRPr>
    </a:lvl1pPr>
    <a:lvl2pPr indent="228600" defTabSz="457200" latinLnBrk="0">
      <a:lnSpc>
        <a:spcPct val="117999"/>
      </a:lnSpc>
      <a:defRPr sz="2200">
        <a:latin typeface="+mj-lt"/>
        <a:ea typeface="+mj-ea"/>
        <a:cs typeface="+mj-cs"/>
        <a:sym typeface="Helvetica Neue"/>
      </a:defRPr>
    </a:lvl2pPr>
    <a:lvl3pPr indent="457200" defTabSz="457200" latinLnBrk="0">
      <a:lnSpc>
        <a:spcPct val="117999"/>
      </a:lnSpc>
      <a:defRPr sz="2200">
        <a:latin typeface="+mj-lt"/>
        <a:ea typeface="+mj-ea"/>
        <a:cs typeface="+mj-cs"/>
        <a:sym typeface="Helvetica Neue"/>
      </a:defRPr>
    </a:lvl3pPr>
    <a:lvl4pPr indent="685800" defTabSz="457200" latinLnBrk="0">
      <a:lnSpc>
        <a:spcPct val="117999"/>
      </a:lnSpc>
      <a:defRPr sz="2200">
        <a:latin typeface="+mj-lt"/>
        <a:ea typeface="+mj-ea"/>
        <a:cs typeface="+mj-cs"/>
        <a:sym typeface="Helvetica Neue"/>
      </a:defRPr>
    </a:lvl4pPr>
    <a:lvl5pPr indent="914400" defTabSz="457200" latinLnBrk="0">
      <a:lnSpc>
        <a:spcPct val="117999"/>
      </a:lnSpc>
      <a:defRPr sz="2200">
        <a:latin typeface="+mj-lt"/>
        <a:ea typeface="+mj-ea"/>
        <a:cs typeface="+mj-cs"/>
        <a:sym typeface="Helvetica Neue"/>
      </a:defRPr>
    </a:lvl5pPr>
    <a:lvl6pPr indent="1143000" defTabSz="457200" latinLnBrk="0">
      <a:lnSpc>
        <a:spcPct val="117999"/>
      </a:lnSpc>
      <a:defRPr sz="2200">
        <a:latin typeface="+mj-lt"/>
        <a:ea typeface="+mj-ea"/>
        <a:cs typeface="+mj-cs"/>
        <a:sym typeface="Helvetica Neue"/>
      </a:defRPr>
    </a:lvl6pPr>
    <a:lvl7pPr indent="1371600" defTabSz="457200" latinLnBrk="0">
      <a:lnSpc>
        <a:spcPct val="117999"/>
      </a:lnSpc>
      <a:defRPr sz="2200">
        <a:latin typeface="+mj-lt"/>
        <a:ea typeface="+mj-ea"/>
        <a:cs typeface="+mj-cs"/>
        <a:sym typeface="Helvetica Neue"/>
      </a:defRPr>
    </a:lvl7pPr>
    <a:lvl8pPr indent="1600200" defTabSz="457200" latinLnBrk="0">
      <a:lnSpc>
        <a:spcPct val="117999"/>
      </a:lnSpc>
      <a:defRPr sz="2200">
        <a:latin typeface="+mj-lt"/>
        <a:ea typeface="+mj-ea"/>
        <a:cs typeface="+mj-cs"/>
        <a:sym typeface="Helvetica Neue"/>
      </a:defRPr>
    </a:lvl8pPr>
    <a:lvl9pPr indent="1828800" defTabSz="457200" latinLnBrk="0">
      <a:lnSpc>
        <a:spcPct val="117999"/>
      </a:lnSpc>
      <a:defRPr sz="2200">
        <a:latin typeface="+mj-lt"/>
        <a:ea typeface="+mj-ea"/>
        <a:cs typeface="+mj-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engineering.fb.com/2017/08/31/web/rapid-release-at-massive-scale/"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837161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 name="Shape 377"/>
          <p:cNvSpPr>
            <a:spLocks noGrp="1" noRot="1" noChangeAspect="1"/>
          </p:cNvSpPr>
          <p:nvPr>
            <p:ph type="sldImg"/>
          </p:nvPr>
        </p:nvSpPr>
        <p:spPr>
          <a:xfrm>
            <a:off x="381000" y="685800"/>
            <a:ext cx="6096000" cy="3429000"/>
          </a:xfrm>
          <a:prstGeom prst="rect">
            <a:avLst/>
          </a:prstGeom>
        </p:spPr>
        <p:txBody>
          <a:bodyPr/>
          <a:lstStyle/>
          <a:p>
            <a:endParaRPr/>
          </a:p>
        </p:txBody>
      </p:sp>
      <p:sp>
        <p:nvSpPr>
          <p:cNvPr id="378" name="Shape 378"/>
          <p:cNvSpPr>
            <a:spLocks noGrp="1"/>
          </p:cNvSpPr>
          <p:nvPr>
            <p:ph type="body" sz="quarter" idx="1"/>
          </p:nvPr>
        </p:nvSpPr>
        <p:spPr>
          <a:prstGeom prst="rect">
            <a:avLst/>
          </a:prstGeom>
        </p:spPr>
        <p:txBody>
          <a:bodyPr/>
          <a:lstStyle/>
          <a:p>
            <a:r>
              <a:rPr dirty="0"/>
              <a:t>By “Test”, we don’t just mean running Jest tests. A CI workflow consists of a set of “jobs”, which are simply scripts, in this case, written in a mix of Bash and TypeScript.</a:t>
            </a:r>
            <a:endParaRPr lang="en-US" dirty="0"/>
          </a:p>
          <a:p>
            <a:endParaRPr lang="en-US" dirty="0"/>
          </a:p>
          <a:p>
            <a:r>
              <a:rPr lang="en-US" dirty="0"/>
              <a:t>Here is a workflow that we use to test changes in the </a:t>
            </a:r>
            <a:r>
              <a:rPr lang="en-US" dirty="0" err="1"/>
              <a:t>autograder</a:t>
            </a:r>
            <a:r>
              <a:rPr lang="en-US" dirty="0"/>
              <a:t> – the grader is automatically executed in a clean environment on various representative submissions</a:t>
            </a:r>
          </a:p>
          <a:p>
            <a:endParaRPr lang="en-US" dirty="0"/>
          </a:p>
          <a:p>
            <a:r>
              <a:rPr dirty="0"/>
              <a:t>On the left, we can see the workflow that is run every time that we push a commit to the repository that hosts the </a:t>
            </a:r>
            <a:r>
              <a:rPr lang="en-US" dirty="0"/>
              <a:t>IP</a:t>
            </a:r>
            <a:r>
              <a:rPr dirty="0"/>
              <a:t> </a:t>
            </a:r>
            <a:r>
              <a:rPr dirty="0" err="1"/>
              <a:t>autograder</a:t>
            </a:r>
            <a:r>
              <a:rPr dirty="0"/>
              <a:t>.</a:t>
            </a:r>
          </a:p>
          <a:p>
            <a:r>
              <a:rPr dirty="0"/>
              <a:t>This workflow is triggered on any pull request on the repo, or on any push to the branch “main” or a branch that is prefixed with “releases/”. </a:t>
            </a:r>
          </a:p>
          <a:p>
            <a:endParaRPr dirty="0"/>
          </a:p>
          <a:p>
            <a:r>
              <a:rPr dirty="0"/>
              <a:t>There are two kinds of jobs: build, and test. Both run on our self-hosted </a:t>
            </a:r>
            <a:r>
              <a:rPr dirty="0" err="1"/>
              <a:t>github</a:t>
            </a:r>
            <a:r>
              <a:rPr dirty="0"/>
              <a:t> actions environment (runs-on), but there could be other values here to specify, say, an OS version to use.</a:t>
            </a:r>
          </a:p>
          <a:p>
            <a:br>
              <a:rPr dirty="0"/>
            </a:br>
            <a:r>
              <a:rPr dirty="0"/>
              <a:t>The steps to build the project are to: 1. Check out the project, 2. setup </a:t>
            </a:r>
            <a:r>
              <a:rPr dirty="0" err="1"/>
              <a:t>nodeJS</a:t>
            </a:r>
            <a:r>
              <a:rPr dirty="0"/>
              <a:t> version 16, and 3. install it. If any of these steps fail, then the job fails, and we would see a red X in our build result.</a:t>
            </a:r>
          </a:p>
          <a:p>
            <a:endParaRPr dirty="0"/>
          </a:p>
          <a:p>
            <a:r>
              <a:rPr dirty="0"/>
              <a:t>Then, there is a job “test”, which in this case we allow to start running immediately (no dependency on build). The test job is parametrized over an array called “submissions”, which defines various example test suites that we test the </a:t>
            </a:r>
            <a:r>
              <a:rPr dirty="0" err="1"/>
              <a:t>autograder</a:t>
            </a:r>
            <a:r>
              <a:rPr dirty="0"/>
              <a:t> on with every commit (in GitHub Actions terminology, this is called a ‘build matrix strategy’). The test step also checks out the code, and also sets up NodeJS, and then it runs the </a:t>
            </a:r>
            <a:r>
              <a:rPr dirty="0" err="1"/>
              <a:t>autograder</a:t>
            </a:r>
            <a:r>
              <a:rPr dirty="0"/>
              <a:t>. The </a:t>
            </a:r>
            <a:r>
              <a:rPr dirty="0" err="1"/>
              <a:t>autograder</a:t>
            </a:r>
            <a:r>
              <a:rPr dirty="0"/>
              <a:t> is implemented in TypeScript as a GitHub Action itself, so we invoke it by telling GitHub to use the action defined in this repository (./), passing the </a:t>
            </a:r>
            <a:r>
              <a:rPr dirty="0" err="1"/>
              <a:t>spectiic</a:t>
            </a:r>
            <a:r>
              <a:rPr dirty="0"/>
              <a:t> submission directory that should be used to execute the </a:t>
            </a:r>
            <a:r>
              <a:rPr dirty="0" err="1"/>
              <a:t>autograder</a:t>
            </a:r>
            <a:r>
              <a:rPr dirty="0"/>
              <a:t>.</a:t>
            </a:r>
          </a:p>
          <a:p>
            <a:endParaRPr dirty="0"/>
          </a:p>
          <a:p>
            <a:r>
              <a:rPr dirty="0"/>
              <a:t>This workflow allows us to get very fast feedback on changes to </a:t>
            </a:r>
            <a:r>
              <a:t>the grading</a:t>
            </a:r>
            <a:r>
              <a:rPr lang="en-US"/>
              <a:t> scripts – the grader is automatically executed in a clean environment on various representative submissions, and it can all happen in parallel. </a:t>
            </a: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 name="Shape 417"/>
          <p:cNvSpPr>
            <a:spLocks noGrp="1" noRot="1" noChangeAspect="1"/>
          </p:cNvSpPr>
          <p:nvPr>
            <p:ph type="sldImg"/>
          </p:nvPr>
        </p:nvSpPr>
        <p:spPr>
          <a:prstGeom prst="rect">
            <a:avLst/>
          </a:prstGeom>
        </p:spPr>
        <p:txBody>
          <a:bodyPr/>
          <a:lstStyle/>
          <a:p>
            <a:endParaRPr/>
          </a:p>
        </p:txBody>
      </p:sp>
      <p:sp>
        <p:nvSpPr>
          <p:cNvPr id="418" name="Shape 418"/>
          <p:cNvSpPr>
            <a:spLocks noGrp="1"/>
          </p:cNvSpPr>
          <p:nvPr>
            <p:ph type="body" sz="quarter" idx="1"/>
          </p:nvPr>
        </p:nvSpPr>
        <p:spPr>
          <a:prstGeom prst="rect">
            <a:avLst/>
          </a:prstGeom>
        </p:spPr>
        <p:txBody>
          <a:bodyPr/>
          <a:lstStyle/>
          <a:p>
            <a:r>
              <a:t>Immediately/pre-commit: small project with a few commits a day and a test suite under 30 mins, probably integrate immediately and run full test suite. But: consider our social network app, where we might have 20 changes/hour and a 30 mins test suite, when do you choose to integrate things? Do we wait for last integrated change to pass before integrating next?</a:t>
            </a:r>
          </a:p>
          <a:p>
            <a:r>
              <a:t>Which tests to run - again, easy on small. But: what if our big social network app: we probably should also run tests that could depend on this (like other components of our request pipeline). At the limit: maybe now our new newsfeed change will impact how the request caching feature works, and we should check that too. Do we check everything?</a:t>
            </a:r>
          </a:p>
          <a:p>
            <a:r>
              <a:t>How do we compose system under test - do we use mocks for external services, or do we use production, or do we make a special environment for each integration test?</a:t>
            </a:r>
          </a:p>
          <a:p>
            <a:endParaRPr/>
          </a:p>
          <a:p>
            <a:r>
              <a:t>We’ll look at a few examples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 name="Shape 430"/>
          <p:cNvSpPr>
            <a:spLocks noGrp="1" noRot="1" noChangeAspect="1"/>
          </p:cNvSpPr>
          <p:nvPr>
            <p:ph type="sldImg"/>
          </p:nvPr>
        </p:nvSpPr>
        <p:spPr>
          <a:prstGeom prst="rect">
            <a:avLst/>
          </a:prstGeom>
        </p:spPr>
        <p:txBody>
          <a:bodyPr/>
          <a:lstStyle/>
          <a:p>
            <a:endParaRPr/>
          </a:p>
        </p:txBody>
      </p:sp>
      <p:sp>
        <p:nvSpPr>
          <p:cNvPr id="431" name="Shape 431"/>
          <p:cNvSpPr>
            <a:spLocks noGrp="1"/>
          </p:cNvSpPr>
          <p:nvPr>
            <p:ph type="body" sz="quarter" idx="1"/>
          </p:nvPr>
        </p:nvSpPr>
        <p:spPr>
          <a:prstGeom prst="rect">
            <a:avLst/>
          </a:prstGeom>
        </p:spPr>
        <p:txBody>
          <a:bodyPr/>
          <a:lstStyle/>
          <a:p>
            <a:r>
              <a:t>These screenshots show the graphical summary of two CI pipelines set up for this fuzzer. </a:t>
            </a:r>
          </a:p>
          <a:p>
            <a:endParaRPr/>
          </a:p>
          <a:p>
            <a:r>
              <a:t>The top one shows a workflow that can run on every commit, providing useful feedback on performance and correctness in about 15 minutes: running a 10 minute performance test on 5 benchmarks, repeating each one 5 times (25 concurrent jobs needed)</a:t>
            </a:r>
          </a:p>
          <a:p>
            <a:endParaRPr/>
          </a:p>
          <a:p>
            <a:r>
              <a:t>The bottom one shows a workflow that runs only upon request, which performs a much more thorough evaluation: 20 repetitions of 5 benchmarks, with each running for 24 hours.</a:t>
            </a:r>
          </a:p>
          <a:p>
            <a:endParaRPr/>
          </a:p>
          <a:p>
            <a:r>
              <a:t>In both cases, there are 4 jobs defined: 1. build the matrix (run a script that will determine which benchmarks to run), 2. (in parallel) run the fuzzer on those benchmarks, 3. collect all of those results and reproduce them for later analysis, and 4. render a report into markdown and HTML that summarizes the results</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 name="Shape 438"/>
          <p:cNvSpPr>
            <a:spLocks noGrp="1" noRot="1" noChangeAspect="1"/>
          </p:cNvSpPr>
          <p:nvPr>
            <p:ph type="sldImg"/>
          </p:nvPr>
        </p:nvSpPr>
        <p:spPr>
          <a:xfrm>
            <a:off x="381000" y="685800"/>
            <a:ext cx="6096000" cy="3429000"/>
          </a:xfrm>
          <a:prstGeom prst="rect">
            <a:avLst/>
          </a:prstGeom>
        </p:spPr>
        <p:txBody>
          <a:bodyPr/>
          <a:lstStyle/>
          <a:p>
            <a:endParaRPr/>
          </a:p>
        </p:txBody>
      </p:sp>
      <p:sp>
        <p:nvSpPr>
          <p:cNvPr id="439" name="Shape 439"/>
          <p:cNvSpPr>
            <a:spLocks noGrp="1"/>
          </p:cNvSpPr>
          <p:nvPr>
            <p:ph type="body" sz="quarter" idx="1"/>
          </p:nvPr>
        </p:nvSpPr>
        <p:spPr>
          <a:prstGeom prst="rect">
            <a:avLst/>
          </a:prstGeom>
        </p:spPr>
        <p:txBody>
          <a:bodyPr/>
          <a:lstStyle/>
          <a:p>
            <a:r>
              <a:rPr dirty="0"/>
              <a:t>Automating this kind of performance testing lets us get feedback much faster than if we had to do it manually. It also allows us to have a centralized repository of those results, so that we can track performance over time.</a:t>
            </a:r>
          </a:p>
          <a:p>
            <a:r>
              <a:rPr dirty="0"/>
              <a:t>Here is an example of one of the graphs that get output from the report.</a:t>
            </a:r>
            <a:r>
              <a:rPr lang="en-US" dirty="0"/>
              <a:t> </a:t>
            </a:r>
            <a:endParaRPr dirty="0"/>
          </a:p>
          <a:p>
            <a:endParaRPr dirty="0"/>
          </a:p>
          <a:p>
            <a:r>
              <a:rPr dirty="0"/>
              <a:t>“branch probes over time” is one of the key performance indicators that </a:t>
            </a:r>
            <a:r>
              <a:rPr dirty="0" err="1"/>
              <a:t>fuzzers</a:t>
            </a:r>
            <a:r>
              <a:rPr dirty="0"/>
              <a:t> like this one are evaluated on. Since all of the data is centrally stored, it is easy to automate reports like this that compare the performance on the current commit to, say, another branch. This graph shows in red the current commit, and in blue, the main development branch.</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b="0" i="0" dirty="0">
                <a:solidFill>
                  <a:srgbClr val="1D1C1D"/>
                </a:solidFill>
                <a:effectLst/>
                <a:latin typeface="Slack-Lato"/>
              </a:rPr>
              <a:t>Google Test Automation Platform</a:t>
            </a:r>
            <a:endParaRPr lang="en-US" dirty="0"/>
          </a:p>
          <a:p>
            <a:endParaRPr lang="en-US" dirty="0"/>
          </a:p>
        </p:txBody>
      </p:sp>
    </p:spTree>
    <p:extLst>
      <p:ext uri="{BB962C8B-B14F-4D97-AF65-F5344CB8AC3E}">
        <p14:creationId xmlns:p14="http://schemas.microsoft.com/office/powerpoint/2010/main" val="35594416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 name="Shape 452"/>
          <p:cNvSpPr>
            <a:spLocks noGrp="1" noRot="1" noChangeAspect="1"/>
          </p:cNvSpPr>
          <p:nvPr>
            <p:ph type="sldImg"/>
          </p:nvPr>
        </p:nvSpPr>
        <p:spPr>
          <a:xfrm>
            <a:off x="381000" y="685800"/>
            <a:ext cx="6096000" cy="3429000"/>
          </a:xfrm>
          <a:prstGeom prst="rect">
            <a:avLst/>
          </a:prstGeom>
        </p:spPr>
        <p:txBody>
          <a:bodyPr/>
          <a:lstStyle/>
          <a:p>
            <a:endParaRPr/>
          </a:p>
        </p:txBody>
      </p:sp>
      <p:sp>
        <p:nvSpPr>
          <p:cNvPr id="453" name="Shape 453"/>
          <p:cNvSpPr>
            <a:spLocks noGrp="1"/>
          </p:cNvSpPr>
          <p:nvPr>
            <p:ph type="body" sz="quarter" idx="1"/>
          </p:nvPr>
        </p:nvSpPr>
        <p:spPr>
          <a:prstGeom prst="rect">
            <a:avLst/>
          </a:prstGeom>
        </p:spPr>
        <p:txBody>
          <a:bodyPr/>
          <a:lstStyle/>
          <a:p>
            <a:r>
              <a:t>The next process that we will discuss is code review, which is a process that takes place when introducing new code into a shared repository.</a:t>
            </a:r>
          </a:p>
          <a:p>
            <a:r>
              <a:t>We can’t use CI to automatically detect all errors - for at least some, we will need to rely upon humans. Code review is a process of reading and commenting on code, and is usually performed only after a successful CI run.</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dirty="0"/>
              <a:t>Discussion Question: Who should do a code review? Internal or external people?</a:t>
            </a:r>
          </a:p>
          <a:p>
            <a:endParaRPr lang="en-US" dirty="0"/>
          </a:p>
        </p:txBody>
      </p:sp>
    </p:spTree>
    <p:extLst>
      <p:ext uri="{BB962C8B-B14F-4D97-AF65-F5344CB8AC3E}">
        <p14:creationId xmlns:p14="http://schemas.microsoft.com/office/powerpoint/2010/main" val="21578141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 name="Shape 470"/>
          <p:cNvSpPr>
            <a:spLocks noGrp="1" noRot="1" noChangeAspect="1"/>
          </p:cNvSpPr>
          <p:nvPr>
            <p:ph type="sldImg"/>
          </p:nvPr>
        </p:nvSpPr>
        <p:spPr>
          <a:xfrm>
            <a:off x="381000" y="685800"/>
            <a:ext cx="6096000" cy="3429000"/>
          </a:xfrm>
          <a:prstGeom prst="rect">
            <a:avLst/>
          </a:prstGeom>
        </p:spPr>
        <p:txBody>
          <a:bodyPr/>
          <a:lstStyle/>
          <a:p>
            <a:endParaRPr/>
          </a:p>
        </p:txBody>
      </p:sp>
      <p:sp>
        <p:nvSpPr>
          <p:cNvPr id="471" name="Shape 471"/>
          <p:cNvSpPr>
            <a:spLocks noGrp="1"/>
          </p:cNvSpPr>
          <p:nvPr>
            <p:ph type="body" sz="quarter" idx="1"/>
          </p:nvPr>
        </p:nvSpPr>
        <p:spPr>
          <a:prstGeom prst="rect">
            <a:avLst/>
          </a:prstGeom>
        </p:spPr>
        <p:txBody>
          <a:bodyPr/>
          <a:lstStyle/>
          <a:p>
            <a:r>
              <a:rPr dirty="0"/>
              <a:t>Study compared code reviews that had been previously reviewed by the author (“with preparation”) from those where authors claim to have not done any self-review (“without preparation”)</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 name="Shape 477"/>
          <p:cNvSpPr>
            <a:spLocks noGrp="1" noRot="1" noChangeAspect="1"/>
          </p:cNvSpPr>
          <p:nvPr>
            <p:ph type="sldImg"/>
          </p:nvPr>
        </p:nvSpPr>
        <p:spPr>
          <a:prstGeom prst="rect">
            <a:avLst/>
          </a:prstGeom>
        </p:spPr>
        <p:txBody>
          <a:bodyPr/>
          <a:lstStyle/>
          <a:p>
            <a:endParaRPr/>
          </a:p>
        </p:txBody>
      </p:sp>
      <p:sp>
        <p:nvSpPr>
          <p:cNvPr id="478" name="Shape 478"/>
          <p:cNvSpPr>
            <a:spLocks noGrp="1"/>
          </p:cNvSpPr>
          <p:nvPr>
            <p:ph type="body" sz="quarter" idx="1"/>
          </p:nvPr>
        </p:nvSpPr>
        <p:spPr>
          <a:prstGeom prst="rect">
            <a:avLst/>
          </a:prstGeom>
        </p:spPr>
        <p:txBody>
          <a:bodyPr/>
          <a:lstStyle/>
          <a:p>
            <a:r>
              <a:t>Check code quality attributes that are hard to automatically check: security, compliance, scalability</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 name="Shape 483"/>
          <p:cNvSpPr>
            <a:spLocks noGrp="1" noRot="1" noChangeAspect="1"/>
          </p:cNvSpPr>
          <p:nvPr>
            <p:ph type="sldImg"/>
          </p:nvPr>
        </p:nvSpPr>
        <p:spPr>
          <a:xfrm>
            <a:off x="381000" y="685800"/>
            <a:ext cx="6096000" cy="3429000"/>
          </a:xfrm>
          <a:prstGeom prst="rect">
            <a:avLst/>
          </a:prstGeom>
        </p:spPr>
        <p:txBody>
          <a:bodyPr/>
          <a:lstStyle/>
          <a:p>
            <a:endParaRPr/>
          </a:p>
        </p:txBody>
      </p:sp>
      <p:sp>
        <p:nvSpPr>
          <p:cNvPr id="484" name="Shape 484"/>
          <p:cNvSpPr>
            <a:spLocks noGrp="1"/>
          </p:cNvSpPr>
          <p:nvPr>
            <p:ph type="body" sz="quarter" idx="1"/>
          </p:nvPr>
        </p:nvSpPr>
        <p:spPr>
          <a:prstGeom prst="rect">
            <a:avLst/>
          </a:prstGeom>
        </p:spPr>
        <p:txBody>
          <a:bodyPr/>
          <a:lstStyle/>
          <a:p>
            <a:r>
              <a:t>A formal code inspection is a heavyweight process, usually called for by strict standards and there’s a detailed paper trail to be produced. Might still be performed in high-assurance domains like avionics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 name="Shape 215"/>
          <p:cNvSpPr>
            <a:spLocks noGrp="1" noRot="1" noChangeAspect="1"/>
          </p:cNvSpPr>
          <p:nvPr>
            <p:ph type="sldImg"/>
          </p:nvPr>
        </p:nvSpPr>
        <p:spPr>
          <a:xfrm>
            <a:off x="381000" y="685800"/>
            <a:ext cx="6096000" cy="3429000"/>
          </a:xfrm>
          <a:prstGeom prst="rect">
            <a:avLst/>
          </a:prstGeom>
        </p:spPr>
        <p:txBody>
          <a:bodyPr/>
          <a:lstStyle/>
          <a:p>
            <a:endParaRPr/>
          </a:p>
        </p:txBody>
      </p:sp>
      <p:sp>
        <p:nvSpPr>
          <p:cNvPr id="216" name="Shape 216"/>
          <p:cNvSpPr>
            <a:spLocks noGrp="1"/>
          </p:cNvSpPr>
          <p:nvPr>
            <p:ph type="body" sz="quarter" idx="1"/>
          </p:nvPr>
        </p:nvSpPr>
        <p:spPr>
          <a:prstGeom prst="rect">
            <a:avLst/>
          </a:prstGeom>
        </p:spPr>
        <p:txBody>
          <a:bodyPr/>
          <a:lstStyle/>
          <a:p>
            <a:r>
              <a:rPr dirty="0"/>
              <a:t>Continuous development aims to help us achieve better </a:t>
            </a:r>
            <a:r>
              <a:rPr b="1" dirty="0"/>
              <a:t>code quality </a:t>
            </a:r>
            <a:r>
              <a:rPr dirty="0"/>
              <a:t>(fewer bugs, or at least reduce their impact) </a:t>
            </a:r>
            <a:r>
              <a:rPr b="1" dirty="0"/>
              <a:t>and development velocity </a:t>
            </a:r>
            <a:r>
              <a:rPr dirty="0"/>
              <a:t>(get features out to customers faster) by creating </a:t>
            </a:r>
            <a:r>
              <a:rPr b="1" i="1" dirty="0"/>
              <a:t>frequent, fast feedback loops at each stage of the development process</a:t>
            </a:r>
            <a:r>
              <a:rPr dirty="0"/>
              <a:t>. Continuous development encourages us to perform frequent integrations, merging changes into our entire codebase, and running integration-scale tests frequently. Key to continuous development is frequent integration and deployment of our product</a:t>
            </a:r>
          </a:p>
          <a:p>
            <a:endParaRPr dirty="0"/>
          </a:p>
          <a:p>
            <a:r>
              <a:rPr dirty="0"/>
              <a:t>Continuous development represents a process like agile, but distinguished by frequent feedback, which aims to help us to “</a:t>
            </a:r>
            <a:r>
              <a:rPr b="1" dirty="0">
                <a:solidFill>
                  <a:srgbClr val="FF0000"/>
                </a:solidFill>
              </a:rPr>
              <a:t>shift left</a:t>
            </a:r>
            <a:r>
              <a:rPr dirty="0"/>
              <a:t>”. Whereas in a traditional development process, we might integrate all of our changes and perform end-to-end tests (and deployments) on a weekly or monthly basis, continuous development argues for faster feedback loops: integrate your code hourly and deploy multiple times a day.</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 name="Shape 491"/>
          <p:cNvSpPr>
            <a:spLocks noGrp="1" noRot="1" noChangeAspect="1"/>
          </p:cNvSpPr>
          <p:nvPr>
            <p:ph type="sldImg"/>
          </p:nvPr>
        </p:nvSpPr>
        <p:spPr>
          <a:prstGeom prst="rect">
            <a:avLst/>
          </a:prstGeom>
        </p:spPr>
        <p:txBody>
          <a:bodyPr/>
          <a:lstStyle/>
          <a:p>
            <a:endParaRPr/>
          </a:p>
        </p:txBody>
      </p:sp>
      <p:sp>
        <p:nvSpPr>
          <p:cNvPr id="492" name="Shape 492"/>
          <p:cNvSpPr>
            <a:spLocks noGrp="1"/>
          </p:cNvSpPr>
          <p:nvPr>
            <p:ph type="body" sz="quarter" idx="1"/>
          </p:nvPr>
        </p:nvSpPr>
        <p:spPr>
          <a:prstGeom prst="rect">
            <a:avLst/>
          </a:prstGeom>
        </p:spPr>
        <p:txBody>
          <a:bodyPr/>
          <a:lstStyle/>
          <a:p>
            <a:r>
              <a:t>(Figure on right shows the different roles of team members in black, with the benefits/goals of each reviewer in colors)</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 name="Shape 502"/>
          <p:cNvSpPr>
            <a:spLocks noGrp="1" noRot="1" noChangeAspect="1"/>
          </p:cNvSpPr>
          <p:nvPr>
            <p:ph type="sldImg"/>
          </p:nvPr>
        </p:nvSpPr>
        <p:spPr>
          <a:prstGeom prst="rect">
            <a:avLst/>
          </a:prstGeom>
        </p:spPr>
        <p:txBody>
          <a:bodyPr/>
          <a:lstStyle/>
          <a:p>
            <a:endParaRPr/>
          </a:p>
        </p:txBody>
      </p:sp>
      <p:sp>
        <p:nvSpPr>
          <p:cNvPr id="503" name="Shape 503"/>
          <p:cNvSpPr>
            <a:spLocks noGrp="1"/>
          </p:cNvSpPr>
          <p:nvPr>
            <p:ph type="body" sz="quarter" idx="1"/>
          </p:nvPr>
        </p:nvSpPr>
        <p:spPr>
          <a:prstGeom prst="rect">
            <a:avLst/>
          </a:prstGeom>
        </p:spPr>
        <p:txBody>
          <a:bodyPr/>
          <a:lstStyle/>
          <a:p>
            <a:r>
              <a:t>Here’s an example of a code review on a pull request. The pull request model encourages project maintainers to review a pull request (patch) being submitted. Code review interfaces like GitHub’s make clear who is the author of the code, and who is otherwise a contributor to the repository.</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9" name="Shape 519"/>
          <p:cNvSpPr>
            <a:spLocks noGrp="1" noRot="1" noChangeAspect="1"/>
          </p:cNvSpPr>
          <p:nvPr>
            <p:ph type="sldImg"/>
          </p:nvPr>
        </p:nvSpPr>
        <p:spPr>
          <a:xfrm>
            <a:off x="381000" y="685800"/>
            <a:ext cx="6096000" cy="3429000"/>
          </a:xfrm>
          <a:prstGeom prst="rect">
            <a:avLst/>
          </a:prstGeom>
        </p:spPr>
        <p:txBody>
          <a:bodyPr/>
          <a:lstStyle/>
          <a:p>
            <a:endParaRPr/>
          </a:p>
        </p:txBody>
      </p:sp>
      <p:sp>
        <p:nvSpPr>
          <p:cNvPr id="520" name="Shape 520"/>
          <p:cNvSpPr>
            <a:spLocks noGrp="1"/>
          </p:cNvSpPr>
          <p:nvPr>
            <p:ph type="body" sz="quarter" idx="1"/>
          </p:nvPr>
        </p:nvSpPr>
        <p:spPr>
          <a:prstGeom prst="rect">
            <a:avLst/>
          </a:prstGeom>
        </p:spPr>
        <p:txBody>
          <a:bodyPr/>
          <a:lstStyle/>
          <a:p>
            <a:r>
              <a:t>CI and code review can help us flatten this curve of defect cost over time. However, what do we do about defects that get into production code. For example, how do we decrease the cost to address:</a:t>
            </a:r>
          </a:p>
          <a:p>
            <a:r>
              <a:t>Bug reports by internal users who are opted in to a feature before external users</a:t>
            </a:r>
          </a:p>
          <a:p>
            <a:r>
              <a:t>Bug or outage reports by external users</a:t>
            </a:r>
          </a:p>
          <a:p>
            <a:endParaRPr/>
          </a:p>
          <a:p>
            <a:r>
              <a:t>Can we develop a process to detect these defects and resolve them before they have a greater impact?</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 name="Shape 529"/>
          <p:cNvSpPr>
            <a:spLocks noGrp="1" noRot="1" noChangeAspect="1"/>
          </p:cNvSpPr>
          <p:nvPr>
            <p:ph type="sldImg"/>
          </p:nvPr>
        </p:nvSpPr>
        <p:spPr>
          <a:xfrm>
            <a:off x="381000" y="685800"/>
            <a:ext cx="6096000" cy="3429000"/>
          </a:xfrm>
          <a:prstGeom prst="rect">
            <a:avLst/>
          </a:prstGeom>
        </p:spPr>
        <p:txBody>
          <a:bodyPr/>
          <a:lstStyle/>
          <a:p>
            <a:endParaRPr/>
          </a:p>
        </p:txBody>
      </p:sp>
      <p:sp>
        <p:nvSpPr>
          <p:cNvPr id="530" name="Shape 530"/>
          <p:cNvSpPr>
            <a:spLocks noGrp="1"/>
          </p:cNvSpPr>
          <p:nvPr>
            <p:ph type="body" sz="quarter" idx="1"/>
          </p:nvPr>
        </p:nvSpPr>
        <p:spPr>
          <a:prstGeom prst="rect">
            <a:avLst/>
          </a:prstGeom>
        </p:spPr>
        <p:txBody>
          <a:bodyPr/>
          <a:lstStyle/>
          <a:p>
            <a:r>
              <a:t>The short of it:</a:t>
            </a:r>
          </a:p>
          <a:p>
            <a:pPr marL="220578" indent="-220578">
              <a:buSzPct val="100000"/>
              <a:buChar char="*"/>
            </a:pPr>
            <a:r>
              <a:t>Built a new trading system, created a system for testing that would attempt to drive prices up or down (at a significant loss per-transaction) in order to test system responses to market conditions</a:t>
            </a:r>
          </a:p>
          <a:p>
            <a:pPr marL="220578" indent="-220578">
              <a:buSzPct val="100000"/>
              <a:buChar char="*"/>
            </a:pPr>
            <a:r>
              <a:t>Had to manually deploy the new code to some servers…</a:t>
            </a:r>
          </a:p>
          <a:p>
            <a:pPr marL="220578" indent="-220578">
              <a:buSzPct val="100000"/>
              <a:buChar char="*"/>
            </a:pPr>
            <a:r>
              <a:t>Did not remove the testing code (“power peg”) from one of the eight</a:t>
            </a:r>
          </a:p>
          <a:p>
            <a:pPr marL="220578" indent="-220578">
              <a:buSzPct val="100000"/>
              <a:buChar char="*"/>
            </a:pPr>
            <a:r>
              <a:t>In first hour of trading the system bought $7 billion of stocks (money that Knight didn’t have)</a:t>
            </a:r>
          </a:p>
          <a:p>
            <a:pPr marL="220578" indent="-220578">
              <a:buSzPct val="100000"/>
              <a:buChar char="*"/>
            </a:pPr>
            <a:r>
              <a:t>No planned processes to monitor the deployed system or to roll back to a working one (they actually made it worse while trying to fix it, restoring the “power peg” testing code on all remaining servers - why not just shut the whole thing down?)</a:t>
            </a:r>
          </a:p>
          <a:p>
            <a:pPr marL="220578" indent="-220578">
              <a:buSzPct val="100000"/>
              <a:buChar char="*"/>
            </a:pPr>
            <a:r>
              <a:t>Goldman Sachs quite generously bailed out Knight capital, buying the $7b position for a $440m discount</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1" name="Shape 791"/>
          <p:cNvSpPr>
            <a:spLocks noGrp="1" noRot="1" noChangeAspect="1"/>
          </p:cNvSpPr>
          <p:nvPr>
            <p:ph type="sldImg"/>
          </p:nvPr>
        </p:nvSpPr>
        <p:spPr>
          <a:xfrm>
            <a:off x="381000" y="685800"/>
            <a:ext cx="6096000" cy="3429000"/>
          </a:xfrm>
          <a:prstGeom prst="rect">
            <a:avLst/>
          </a:prstGeom>
        </p:spPr>
        <p:txBody>
          <a:bodyPr/>
          <a:lstStyle/>
          <a:p>
            <a:endParaRPr/>
          </a:p>
        </p:txBody>
      </p:sp>
      <p:sp>
        <p:nvSpPr>
          <p:cNvPr id="792" name="Shape 792"/>
          <p:cNvSpPr>
            <a:spLocks noGrp="1"/>
          </p:cNvSpPr>
          <p:nvPr>
            <p:ph type="body" sz="quarter" idx="1"/>
          </p:nvPr>
        </p:nvSpPr>
        <p:spPr>
          <a:prstGeom prst="rect">
            <a:avLst/>
          </a:prstGeom>
        </p:spPr>
        <p:txBody>
          <a:bodyPr/>
          <a:lstStyle/>
          <a:p>
            <a:r>
              <a:t>The Knight capital story is definitely an interesting one, and perhaps now that we have discussed some strategies for continuous deployment, it is hopefully somewhat clearer how this enormous financial loss could have been prevented.</a:t>
            </a:r>
          </a:p>
          <a:p>
            <a:endParaRPr/>
          </a:p>
          <a:p>
            <a:r>
              <a:t>First, some comments on the testing strategy:</a:t>
            </a:r>
          </a:p>
          <a:p>
            <a:pPr marL="220578" indent="-220578">
              <a:buSzPct val="100000"/>
              <a:buChar char="*"/>
            </a:pPr>
            <a:r>
              <a:t>Why, why why why is it a good idea to write a test case that actually tries to change market conditions, when you could instead test your code using simulated/historical market conditions?</a:t>
            </a:r>
          </a:p>
          <a:p>
            <a:pPr marL="220578" indent="-220578">
              <a:buSzPct val="100000"/>
              <a:buChar char="*"/>
            </a:pPr>
            <a:r>
              <a:t>Never include testing code in production deployments: that test code for changing markets in order to test the system response to them was included in the production code!?!</a:t>
            </a:r>
          </a:p>
          <a:p>
            <a:br/>
            <a:r>
              <a:t>Then on the deployments:</a:t>
            </a:r>
          </a:p>
          <a:p>
            <a:pPr marL="220578" indent="-220578">
              <a:buSzPct val="100000"/>
              <a:buChar char="*"/>
            </a:pPr>
            <a:r>
              <a:t>If deployment were automated, there would not be a step for an engineer to miss on one of the 8 deployments: they could always happen predictably</a:t>
            </a:r>
          </a:p>
          <a:p>
            <a:pPr marL="220578" indent="-220578">
              <a:buSzPct val="100000"/>
              <a:buChar char="*"/>
            </a:pPr>
            <a:r>
              <a:t>There was insufficient monitoring. The way that this error was detected was the NYSE had noticed that market volume was more than expected, and then traced it back to Knight. Nobody at Knight had thought to create a dashboard that monitored their volume (and perhaps more importantly, financial exposure vs assets at hand). This could have been detected *immediately* and automatically paged the relevant people (and perhaps also automatically paused the firm’s trading activities). Seems like a reasonable investment.</a:t>
            </a:r>
          </a:p>
          <a:p>
            <a:pPr marL="220578" indent="-220578">
              <a:buSzPct val="100000"/>
              <a:buChar char="*"/>
            </a:pPr>
            <a:r>
              <a:t>There were no checklists for responding to incidents, and no procedures to roll-back if needed. “If in doubt back it out” was the Facebook philosophy, and it requires a process to be in place so that it can be easily triggered</a:t>
            </a:r>
          </a:p>
        </p:txBody>
      </p:sp>
    </p:spTree>
    <p:extLst>
      <p:ext uri="{BB962C8B-B14F-4D97-AF65-F5344CB8AC3E}">
        <p14:creationId xmlns:p14="http://schemas.microsoft.com/office/powerpoint/2010/main" val="9283738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9" name="Shape 539"/>
          <p:cNvSpPr>
            <a:spLocks noGrp="1" noRot="1" noChangeAspect="1"/>
          </p:cNvSpPr>
          <p:nvPr>
            <p:ph type="sldImg"/>
          </p:nvPr>
        </p:nvSpPr>
        <p:spPr>
          <a:xfrm>
            <a:off x="381000" y="685800"/>
            <a:ext cx="6096000" cy="3429000"/>
          </a:xfrm>
          <a:prstGeom prst="rect">
            <a:avLst/>
          </a:prstGeom>
        </p:spPr>
        <p:txBody>
          <a:bodyPr/>
          <a:lstStyle/>
          <a:p>
            <a:endParaRPr/>
          </a:p>
        </p:txBody>
      </p:sp>
      <p:sp>
        <p:nvSpPr>
          <p:cNvPr id="540" name="Shape 540"/>
          <p:cNvSpPr>
            <a:spLocks noGrp="1"/>
          </p:cNvSpPr>
          <p:nvPr>
            <p:ph type="body" sz="quarter" idx="1"/>
          </p:nvPr>
        </p:nvSpPr>
        <p:spPr>
          <a:prstGeom prst="rect">
            <a:avLst/>
          </a:prstGeom>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dirty="0"/>
              <a:t>Mantra:  “Doing the simple thing first”</a:t>
            </a:r>
          </a:p>
          <a:p>
            <a:endParaRPr lang="en-US" dirty="0"/>
          </a:p>
          <a:p>
            <a:r>
              <a:rPr dirty="0"/>
              <a:t>Here’s another company that has been somewhat famous for its deployment philosophy. Why was Knight capital’s deployment error such a costly mistake? How could we have made it better?</a:t>
            </a:r>
          </a:p>
          <a:p>
            <a:endParaRPr dirty="0"/>
          </a:p>
          <a:p>
            <a:r>
              <a:rPr dirty="0"/>
              <a:t>Agile might suggest that we should embrace uncertainty. A deployment model that allows us to limit the impact of production bugs is probably a better model than one that tries to entirely prevent their introduction (and hence ignores the contingencies)</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 name="Shape 545"/>
          <p:cNvSpPr>
            <a:spLocks noGrp="1" noRot="1" noChangeAspect="1"/>
          </p:cNvSpPr>
          <p:nvPr>
            <p:ph type="sldImg"/>
          </p:nvPr>
        </p:nvSpPr>
        <p:spPr>
          <a:prstGeom prst="rect">
            <a:avLst/>
          </a:prstGeom>
        </p:spPr>
        <p:txBody>
          <a:bodyPr/>
          <a:lstStyle/>
          <a:p>
            <a:endParaRPr/>
          </a:p>
        </p:txBody>
      </p:sp>
      <p:sp>
        <p:nvSpPr>
          <p:cNvPr id="546" name="Shape 546"/>
          <p:cNvSpPr>
            <a:spLocks noGrp="1"/>
          </p:cNvSpPr>
          <p:nvPr>
            <p:ph type="body" sz="quarter" idx="1"/>
          </p:nvPr>
        </p:nvSpPr>
        <p:spPr>
          <a:prstGeom prst="rect">
            <a:avLst/>
          </a:prstGeom>
        </p:spPr>
        <p:txBody>
          <a:bodyPr/>
          <a:lstStyle/>
          <a:p>
            <a:r>
              <a:t>Thanks to the automated software integration pipeline that we’ve built, we can now work on closing the last feedback loop: by delivering our updates frequently, we can observe the impact of each update in relative isolation. We can be agile - releasing frequently, in small batches of updates. Thanks to automation from our CI + infrastructure system, we should be able to release with relatively low human overhead. We can maintain performance indicators like crashes, or latency and work on improving them. We can roll-out these changes to just a few users before shipping to everyone, and use this data to help determine if we should do that roll-out or not. We can even use this approach to evaluate whether newly designed features are used by users as our product designers intended - for instance, if we are implementing improvements to the usability of a commenting system, we might measure whether there are more comments made using the new feature or not. There are a few tricks that we can use to make this all work (and not make our software worse).</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1" name="Shape 551"/>
          <p:cNvSpPr>
            <a:spLocks noGrp="1" noRot="1" noChangeAspect="1"/>
          </p:cNvSpPr>
          <p:nvPr>
            <p:ph type="sldImg"/>
          </p:nvPr>
        </p:nvSpPr>
        <p:spPr>
          <a:xfrm>
            <a:off x="381000" y="685800"/>
            <a:ext cx="6096000" cy="3429000"/>
          </a:xfrm>
          <a:prstGeom prst="rect">
            <a:avLst/>
          </a:prstGeom>
        </p:spPr>
        <p:txBody>
          <a:bodyPr/>
          <a:lstStyle/>
          <a:p>
            <a:endParaRPr/>
          </a:p>
        </p:txBody>
      </p:sp>
      <p:sp>
        <p:nvSpPr>
          <p:cNvPr id="552" name="Shape 552"/>
          <p:cNvSpPr>
            <a:spLocks noGrp="1"/>
          </p:cNvSpPr>
          <p:nvPr>
            <p:ph type="body" sz="quarter" idx="1"/>
          </p:nvPr>
        </p:nvSpPr>
        <p:spPr>
          <a:prstGeom prst="rect">
            <a:avLst/>
          </a:prstGeom>
        </p:spPr>
        <p:txBody>
          <a:bodyPr/>
          <a:lstStyle/>
          <a:p>
            <a:r>
              <a:rPr dirty="0"/>
              <a:t>A key pre-requisite for continuous delivery is a staging environment .(read slide)</a:t>
            </a:r>
            <a:endParaRPr lang="en-US" dirty="0"/>
          </a:p>
          <a:p>
            <a:endParaRPr lang="en-US" dirty="0"/>
          </a:p>
          <a:p>
            <a:pPr marL="0" marR="0" lvl="0" indent="0" defTabSz="457200" eaLnBrk="1" fontAlgn="auto" latinLnBrk="0" hangingPunct="1">
              <a:lnSpc>
                <a:spcPct val="117999"/>
              </a:lnSpc>
              <a:spcBef>
                <a:spcPts val="0"/>
              </a:spcBef>
              <a:spcAft>
                <a:spcPts val="0"/>
              </a:spcAft>
              <a:buClrTx/>
              <a:buSzTx/>
              <a:buFontTx/>
              <a:buNone/>
              <a:tabLst/>
              <a:defRPr/>
            </a:pPr>
            <a:r>
              <a:rPr lang="en-US" dirty="0"/>
              <a:t>Example: apple gives their employees </a:t>
            </a:r>
            <a:r>
              <a:rPr lang="en-US" dirty="0" err="1"/>
              <a:t>iphone</a:t>
            </a:r>
            <a:r>
              <a:rPr lang="en-US" dirty="0"/>
              <a:t> for testing. Slack/</a:t>
            </a:r>
            <a:r>
              <a:rPr lang="en-US" dirty="0" err="1"/>
              <a:t>facebook</a:t>
            </a:r>
            <a:r>
              <a:rPr lang="en-US" dirty="0"/>
              <a:t> employees are “forced” to be part of beta testing. We use internal developers to serve as testers.</a:t>
            </a:r>
          </a:p>
          <a:p>
            <a:endParaRPr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1" name="Shape 591"/>
          <p:cNvSpPr>
            <a:spLocks noGrp="1" noRot="1" noChangeAspect="1"/>
          </p:cNvSpPr>
          <p:nvPr>
            <p:ph type="sldImg"/>
          </p:nvPr>
        </p:nvSpPr>
        <p:spPr>
          <a:prstGeom prst="rect">
            <a:avLst/>
          </a:prstGeom>
        </p:spPr>
        <p:txBody>
          <a:bodyPr/>
          <a:lstStyle/>
          <a:p>
            <a:endParaRPr/>
          </a:p>
        </p:txBody>
      </p:sp>
      <p:sp>
        <p:nvSpPr>
          <p:cNvPr id="592" name="Shape 592"/>
          <p:cNvSpPr>
            <a:spLocks noGrp="1"/>
          </p:cNvSpPr>
          <p:nvPr>
            <p:ph type="body" sz="quarter" idx="1"/>
          </p:nvPr>
        </p:nvSpPr>
        <p:spPr>
          <a:prstGeom prst="rect">
            <a:avLst/>
          </a:prstGeom>
        </p:spPr>
        <p:txBody>
          <a:bodyPr/>
          <a:lstStyle/>
          <a:p>
            <a:r>
              <a:t>These different deployment environments create a “deployment pipeline”, where code changes get “promoted” from one level of deployment to the next. </a:t>
            </a:r>
          </a:p>
          <a:p>
            <a:endParaRPr/>
          </a:p>
          <a:p>
            <a:r>
              <a:t>The “testing environment” is perhaps the developers’ local machines, and provides a reasonable baseline for running tests, but it would be hard to have many other users be testing our software from that one developer’s computer, and it also would probably be hard to setup ALL of the services necessary to really make a “deployment-like” environment on each developer’s local computer.</a:t>
            </a:r>
          </a:p>
          <a:p>
            <a:endParaRPr/>
          </a:p>
          <a:p>
            <a:r>
              <a:t>The “staging environment” is usually a production-like environment, consisting of all of the same services that are in production, but perhaps deployed at a smaller scale. </a:t>
            </a:r>
          </a:p>
          <a:p>
            <a:endParaRPr/>
          </a:p>
          <a:p>
            <a:r>
              <a:t>At each deployment step, there are extensive Q/A processes that help ensure confidence that the software is ready to ship. </a:t>
            </a:r>
          </a:p>
          <a:p>
            <a:endParaRPr/>
          </a:p>
          <a:p>
            <a:r>
              <a:t>Most continuous delivery pipelines involve at least these three phases, but in practice, there may be many staging environments, and several versions of the software deployed in production concurrently.</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 name="Shape 599"/>
          <p:cNvSpPr>
            <a:spLocks noGrp="1" noRot="1" noChangeAspect="1"/>
          </p:cNvSpPr>
          <p:nvPr>
            <p:ph type="sldImg"/>
          </p:nvPr>
        </p:nvSpPr>
        <p:spPr>
          <a:prstGeom prst="rect">
            <a:avLst/>
          </a:prstGeom>
        </p:spPr>
        <p:txBody>
          <a:bodyPr/>
          <a:lstStyle/>
          <a:p>
            <a:endParaRPr/>
          </a:p>
        </p:txBody>
      </p:sp>
      <p:sp>
        <p:nvSpPr>
          <p:cNvPr id="600" name="Shape 600"/>
          <p:cNvSpPr>
            <a:spLocks noGrp="1"/>
          </p:cNvSpPr>
          <p:nvPr>
            <p:ph type="body" sz="quarter" idx="1"/>
          </p:nvPr>
        </p:nvSpPr>
        <p:spPr>
          <a:prstGeom prst="rect">
            <a:avLst/>
          </a:prstGeom>
        </p:spPr>
        <p:txBody>
          <a:bodyPr/>
          <a:lstStyle/>
          <a:p>
            <a:r>
              <a:t>Another typical strategy used in continuous delivery are A/B deployments. With A/B deploymernts, the production environment actually runs multiple versions of the code. Most users see the old version, but some users see the new version. Automated systems can monitor metrics from both deployments – all kinds of metrics, ranging from memory consumption to response time to overall user satisfaction. This approach might be called “testing in production” - and key to it is that even if a problem is detected in the new version, the user’s request could still be satisfied by the old version.</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 name="Shape 230"/>
          <p:cNvSpPr>
            <a:spLocks noGrp="1" noRot="1" noChangeAspect="1"/>
          </p:cNvSpPr>
          <p:nvPr>
            <p:ph type="sldImg"/>
          </p:nvPr>
        </p:nvSpPr>
        <p:spPr>
          <a:xfrm>
            <a:off x="381000" y="685800"/>
            <a:ext cx="6096000" cy="3429000"/>
          </a:xfrm>
          <a:prstGeom prst="rect">
            <a:avLst/>
          </a:prstGeom>
        </p:spPr>
        <p:txBody>
          <a:bodyPr/>
          <a:lstStyle/>
          <a:p>
            <a:endParaRPr/>
          </a:p>
        </p:txBody>
      </p:sp>
      <p:sp>
        <p:nvSpPr>
          <p:cNvPr id="231" name="Shape 231"/>
          <p:cNvSpPr>
            <a:spLocks noGrp="1"/>
          </p:cNvSpPr>
          <p:nvPr>
            <p:ph type="body" sz="quarter" idx="1"/>
          </p:nvPr>
        </p:nvSpPr>
        <p:spPr>
          <a:prstGeom prst="rect">
            <a:avLst/>
          </a:prstGeom>
        </p:spPr>
        <p:txBody>
          <a:bodyPr/>
          <a:lstStyle/>
          <a:p>
            <a:r>
              <a:t>So far, we have talked about different approaches for finding bugs faster during development: ensuring that our requirements are correct, doing TDD, unit testing, starting to write integration and end to end tests… but there is also a long road from writing some code to our product being a success.</a:t>
            </a:r>
          </a:p>
          <a:p>
            <a:r>
              <a:t>So far, we have stressed approaches that aim to make it easier to find bugs faster (click to show build over left side of curve). The intuition behind this is that the sooner we find something wrong (and fix it), the less wasted effort we will spend building other things that are also wrong.</a:t>
            </a:r>
          </a:p>
          <a:p>
            <a:endParaRPr/>
          </a:p>
          <a:p>
            <a:r>
              <a:t>Why expensive as move to the right?</a:t>
            </a:r>
          </a:p>
          <a:p>
            <a:pPr marL="279400" indent="-279400">
              <a:buSzPct val="123000"/>
              <a:buChar char="*"/>
            </a:pPr>
            <a:r>
              <a:t>Need to be triaged by someone who doesn’t know (or doesn’t remember)</a:t>
            </a:r>
          </a:p>
          <a:p>
            <a:pPr marL="279400" indent="-279400">
              <a:buSzPct val="123000"/>
              <a:buChar char="*"/>
            </a:pPr>
            <a:r>
              <a:t>Might now need more work, since code has changed around the bug</a:t>
            </a:r>
          </a:p>
          <a:p>
            <a:pPr marL="279400" indent="-279400">
              <a:buSzPct val="123000"/>
              <a:buChar char="*"/>
            </a:pPr>
            <a:r>
              <a:t>Has a greater impact - who wants to read about their bug on the front page of the newspaper?</a:t>
            </a:r>
          </a:p>
          <a:p>
            <a:endParaRPr/>
          </a:p>
          <a:p>
            <a:r>
              <a:t>This lesson: continuous integration and development. What kind of feedback loop can we put to find more bugs faster before deploying to production.</a:t>
            </a:r>
          </a:p>
          <a:p>
            <a:r>
              <a:t>We’ve seen so far: The edit-compile-debug loop of local development, automated test results to a code change when you run it locally</a:t>
            </a:r>
          </a:p>
          <a:p>
            <a:r>
              <a:t>Now consider:</a:t>
            </a:r>
          </a:p>
          <a:p>
            <a:r>
              <a:t>An integration error between changes to two projects, detected after both are submitted and tested together (i.e., on post-submit) An incompatibility between our project and an upstream microservice dependency, detected by a QA tester in our staging environment, when the upstream service deploys its latest changes</a:t>
            </a:r>
          </a:p>
          <a:p>
            <a:r>
              <a:t>We will also consider:</a:t>
            </a:r>
          </a:p>
          <a:p>
            <a:r>
              <a:t>Bug reports by internal users who are opted in to a feature before external users</a:t>
            </a:r>
          </a:p>
          <a:p>
            <a:r>
              <a:t>Bug or outage reports by external users or the press</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3" name="Shape 633"/>
          <p:cNvSpPr>
            <a:spLocks noGrp="1" noRot="1" noChangeAspect="1"/>
          </p:cNvSpPr>
          <p:nvPr>
            <p:ph type="sldImg"/>
          </p:nvPr>
        </p:nvSpPr>
        <p:spPr>
          <a:xfrm>
            <a:off x="381000" y="685800"/>
            <a:ext cx="6096000" cy="3429000"/>
          </a:xfrm>
          <a:prstGeom prst="rect">
            <a:avLst/>
          </a:prstGeom>
        </p:spPr>
        <p:txBody>
          <a:bodyPr/>
          <a:lstStyle/>
          <a:p>
            <a:endParaRPr/>
          </a:p>
        </p:txBody>
      </p:sp>
      <p:sp>
        <p:nvSpPr>
          <p:cNvPr id="634" name="Shape 634"/>
          <p:cNvSpPr>
            <a:spLocks noGrp="1"/>
          </p:cNvSpPr>
          <p:nvPr>
            <p:ph type="body" sz="quarter" idx="1"/>
          </p:nvPr>
        </p:nvSpPr>
        <p:spPr>
          <a:prstGeom prst="rect">
            <a:avLst/>
          </a:prstGeom>
        </p:spPr>
        <p:txBody>
          <a:bodyPr/>
          <a:lstStyle/>
          <a:p>
            <a:r>
              <a:t>The idea of “devops” is core to enabling this kind of deployment pipeline. In traditional “waterfall” models of software development, developers are responsible for one thing: writing the software. Not even testing it – you have a separate QA team, and you have a separate operations team.</a:t>
            </a:r>
          </a:p>
          <a:p>
            <a:endParaRPr/>
          </a:p>
          <a:p>
            <a:r>
              <a:t>In agile development, the developers will be responsible for writing (and running) their own tests, but it is not necessarily the case that developers are held responsible for operating the service. We might have a fully separate team responsible for that.</a:t>
            </a:r>
          </a:p>
          <a:p>
            <a:endParaRPr/>
          </a:p>
          <a:p>
            <a:r>
              <a:t>In “DevOps”, we create automated tooling to make it so that every developer can (in principle) be an operator of the software. If every developer is empowered with the ability to create their own staging environment on-demand, then we can scale this idea of continuous delivery up as we grow our development team.</a:t>
            </a:r>
          </a:p>
          <a:p>
            <a:endParaRPr/>
          </a:p>
          <a:p>
            <a:r>
              <a:t>This is not to say that there are no individuals who are dedicated to “operating” the software in deployment: these roles still certainly exist, and a common title might be ”site reliability engineer” – but just like developers are empowered in DevOps to deploy their own staging environments, operators are empowered to understand the software and debug infrastructure-related issues.</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9" name="Shape 639"/>
          <p:cNvSpPr>
            <a:spLocks noGrp="1" noRot="1" noChangeAspect="1"/>
          </p:cNvSpPr>
          <p:nvPr>
            <p:ph type="sldImg"/>
          </p:nvPr>
        </p:nvSpPr>
        <p:spPr>
          <a:prstGeom prst="rect">
            <a:avLst/>
          </a:prstGeom>
        </p:spPr>
        <p:txBody>
          <a:bodyPr/>
          <a:lstStyle/>
          <a:p>
            <a:endParaRPr/>
          </a:p>
        </p:txBody>
      </p:sp>
      <p:sp>
        <p:nvSpPr>
          <p:cNvPr id="640" name="Shape 640"/>
          <p:cNvSpPr>
            <a:spLocks noGrp="1"/>
          </p:cNvSpPr>
          <p:nvPr>
            <p:ph type="body" sz="quarter" idx="1"/>
          </p:nvPr>
        </p:nvSpPr>
        <p:spPr>
          <a:prstGeom prst="rect">
            <a:avLst/>
          </a:prstGeom>
        </p:spPr>
        <p:txBody>
          <a:bodyPr/>
          <a:lstStyle/>
          <a:p>
            <a:r>
              <a:t>(read slide). Important bit is that there is latency to get to production – start dogfooding right away, but not release to public</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7" name="Shape 687"/>
          <p:cNvSpPr>
            <a:spLocks noGrp="1" noRot="1" noChangeAspect="1"/>
          </p:cNvSpPr>
          <p:nvPr>
            <p:ph type="sldImg"/>
          </p:nvPr>
        </p:nvSpPr>
        <p:spPr>
          <a:prstGeom prst="rect">
            <a:avLst/>
          </a:prstGeom>
        </p:spPr>
        <p:txBody>
          <a:bodyPr/>
          <a:lstStyle/>
          <a:p>
            <a:endParaRPr/>
          </a:p>
        </p:txBody>
      </p:sp>
      <p:sp>
        <p:nvSpPr>
          <p:cNvPr id="688" name="Shape 688"/>
          <p:cNvSpPr>
            <a:spLocks noGrp="1"/>
          </p:cNvSpPr>
          <p:nvPr>
            <p:ph type="body" sz="quarter" idx="1"/>
          </p:nvPr>
        </p:nvSpPr>
        <p:spPr>
          <a:prstGeom prst="rect">
            <a:avLst/>
          </a:prstGeom>
        </p:spPr>
        <p:txBody>
          <a:bodyPr/>
          <a:lstStyle/>
          <a:p>
            <a:pPr>
              <a:defRPr u="sng"/>
            </a:pPr>
            <a:r>
              <a:rPr dirty="0">
                <a:solidFill>
                  <a:srgbClr val="0000FF"/>
                </a:solidFill>
                <a:uFill>
                  <a:solidFill>
                    <a:srgbClr val="0000FF"/>
                  </a:solidFill>
                </a:uFill>
                <a:hlinkClick r:id="rId3"/>
              </a:rPr>
              <a:t>https://engineering.fb.com/2017/08/31/web/rapid-release-at-massive-scale/</a:t>
            </a:r>
          </a:p>
          <a:p>
            <a:pPr>
              <a:defRPr u="sng"/>
            </a:pPr>
            <a:endParaRPr dirty="0">
              <a:solidFill>
                <a:srgbClr val="0000FF"/>
              </a:solidFill>
              <a:uFill>
                <a:solidFill>
                  <a:srgbClr val="0000FF"/>
                </a:solidFill>
              </a:uFill>
              <a:hlinkClick r:id="rId3"/>
            </a:endParaRPr>
          </a:p>
          <a:p>
            <a:r>
              <a:rPr dirty="0"/>
              <a:t>This chart shows the overall process that was used before 2016 to deploy </a:t>
            </a:r>
            <a:r>
              <a:rPr dirty="0" err="1"/>
              <a:t>Facebook.com</a:t>
            </a:r>
            <a:r>
              <a:rPr dirty="0"/>
              <a:t>. (read diagram; important bits: dev branches get merged into master, then once a week all changes from the past week are pulled into a release branch. For 3 days they “stabilize” the release branch – find changes that are causing very bad behavior and back them out. Then for the last 4 days of the week, every change that survived that stabilization gets individually pushed to production batched so that this happens 3x/day. Important to do small deploys so that you can isolate bad changes)</a:t>
            </a:r>
          </a:p>
          <a:p>
            <a:endParaRPr dirty="0"/>
          </a:p>
          <a:p>
            <a:r>
              <a:rPr dirty="0"/>
              <a:t>What was bad about this? Didn’t scale. How many changes going out? 500-700 PER DAY. By 2016 might be pushing 10k diffs per week. ENORMOUS effort to co-ordinate (between the “your change doesn’t go out unless you’re there to support it” and “when in doubt back it out” – both very manual)</a:t>
            </a:r>
          </a:p>
          <a:p>
            <a:endParaRPr dirty="0"/>
          </a:p>
          <a:p>
            <a:r>
              <a:rPr dirty="0"/>
              <a:t>(From the blog post):</a:t>
            </a:r>
          </a:p>
          <a:p>
            <a:r>
              <a:rPr dirty="0"/>
              <a:t>For many years, we pushed the Facebook front end three times a day using a simple master and release branch strategy. Engineers would request cherry-picks — changes to the code that had passed a series of automated tests — to pull from the master branch into one of the daily pushes from the release branch. In general, we saw between 500 and 700 cherry-picks per day. Once a week, we’d cut a new release branch that picked up any changes that were not cherry-picked during the week.</a:t>
            </a:r>
          </a:p>
          <a:p>
            <a:endParaRPr dirty="0"/>
          </a:p>
          <a:p>
            <a:r>
              <a:rPr dirty="0"/>
              <a:t>By 2016, we saw that the branch/cherry-pick model was reaching its limit. We were ingesting more than 1,000 diffs a day to the master branch, and the weekly push was sometimes as many as 10,000 diffs. The amount of manual effort needed to coordinate and deliver such a large release every week was not sustainable.</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5" name="Shape 695"/>
          <p:cNvSpPr>
            <a:spLocks noGrp="1" noRot="1" noChangeAspect="1"/>
          </p:cNvSpPr>
          <p:nvPr>
            <p:ph type="sldImg"/>
          </p:nvPr>
        </p:nvSpPr>
        <p:spPr>
          <a:prstGeom prst="rect">
            <a:avLst/>
          </a:prstGeom>
        </p:spPr>
        <p:txBody>
          <a:bodyPr/>
          <a:lstStyle/>
          <a:p>
            <a:endParaRPr/>
          </a:p>
        </p:txBody>
      </p:sp>
      <p:sp>
        <p:nvSpPr>
          <p:cNvPr id="696" name="Shape 696"/>
          <p:cNvSpPr>
            <a:spLocks noGrp="1"/>
          </p:cNvSpPr>
          <p:nvPr>
            <p:ph type="body" sz="quarter" idx="1"/>
          </p:nvPr>
        </p:nvSpPr>
        <p:spPr>
          <a:prstGeom prst="rect">
            <a:avLst/>
          </a:prstGeom>
        </p:spPr>
        <p:txBody>
          <a:bodyPr/>
          <a:lstStyle/>
          <a:p>
            <a:r>
              <a:t>So, Facebook re-architected their release process. (pause to read quote)</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2" name="Shape 702"/>
          <p:cNvSpPr>
            <a:spLocks noGrp="1" noRot="1" noChangeAspect="1"/>
          </p:cNvSpPr>
          <p:nvPr>
            <p:ph type="sldImg"/>
          </p:nvPr>
        </p:nvSpPr>
        <p:spPr>
          <a:prstGeom prst="rect">
            <a:avLst/>
          </a:prstGeom>
        </p:spPr>
        <p:txBody>
          <a:bodyPr/>
          <a:lstStyle/>
          <a:p>
            <a:endParaRPr/>
          </a:p>
        </p:txBody>
      </p:sp>
      <p:sp>
        <p:nvSpPr>
          <p:cNvPr id="703" name="Shape 703"/>
          <p:cNvSpPr>
            <a:spLocks noGrp="1"/>
          </p:cNvSpPr>
          <p:nvPr>
            <p:ph type="body" sz="quarter" idx="1"/>
          </p:nvPr>
        </p:nvSpPr>
        <p:spPr>
          <a:prstGeom prst="rect">
            <a:avLst/>
          </a:prstGeom>
        </p:spPr>
        <p:txBody>
          <a:bodyPr/>
          <a:lstStyle/>
          <a:p>
            <a:r>
              <a:t>This approach solves the problem of scaling continuous delivery. In Facebook’s new deployment model, there is no manual cherry-picking, and there are automated processes to detect anomalies and revert changes. There are three-tiers of deployment, from C1 (dog-fooding/staging) to C2 (deployment to a small slice of production) to C3 (deployment to entirety of production workload)</a:t>
            </a:r>
          </a:p>
          <a:p>
            <a:endParaRPr/>
          </a:p>
          <a:p>
            <a:r>
              <a:t>The process works like this: (copied from blog post)</a:t>
            </a:r>
          </a:p>
          <a:p>
            <a:r>
              <a:t>First, diffs that have passed a series of automated internal tests and land in master are pushed out to Facebook employees. In this stage, we get push-blocking alerts if we’ve introduced a regression, and an emergency stop button lets us keep the release from going any further. If everything is OK, we push the changes to 2 percent of production, where again we collect signal and monitor alerts, especially for edge cases that our testing or employee dogfooding may not have picked up. Finally, we roll out to 100 percent of production, where our Flytrap tool aggregates user reports and alerts us to any anomalies.</a:t>
            </a:r>
          </a:p>
          <a:p>
            <a:endParaRPr/>
          </a:p>
          <a:p>
            <a:r>
              <a:t>Many of the changes are initially kept behind our feature flags, which allows to roll out mobile and web code releases independently from new features, helping to lower the risk of any particular update causing a problem. If we do find a problem, we can simply switch the feature off rather than revert back to a previous version or fix forward.</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8" name="Shape 708"/>
          <p:cNvSpPr>
            <a:spLocks noGrp="1" noRot="1" noChangeAspect="1"/>
          </p:cNvSpPr>
          <p:nvPr>
            <p:ph type="sldImg"/>
          </p:nvPr>
        </p:nvSpPr>
        <p:spPr>
          <a:prstGeom prst="rect">
            <a:avLst/>
          </a:prstGeom>
        </p:spPr>
        <p:txBody>
          <a:bodyPr/>
          <a:lstStyle/>
          <a:p>
            <a:endParaRPr/>
          </a:p>
        </p:txBody>
      </p:sp>
      <p:sp>
        <p:nvSpPr>
          <p:cNvPr id="709" name="Shape 709"/>
          <p:cNvSpPr>
            <a:spLocks noGrp="1"/>
          </p:cNvSpPr>
          <p:nvPr>
            <p:ph type="body" sz="quarter" idx="1"/>
          </p:nvPr>
        </p:nvSpPr>
        <p:spPr>
          <a:prstGeom prst="rect">
            <a:avLst/>
          </a:prstGeom>
        </p:spPr>
        <p:txBody>
          <a:bodyPr/>
          <a:lstStyle/>
          <a:p>
            <a:r>
              <a:t>A key enabling technology for continues delivery is metric monitoring. There might be a wide range of metrics that we can monitor to gain insights into the performance characteristics of our application (read slide)</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5" name="Shape 715"/>
          <p:cNvSpPr>
            <a:spLocks noGrp="1" noRot="1" noChangeAspect="1"/>
          </p:cNvSpPr>
          <p:nvPr>
            <p:ph type="sldImg"/>
          </p:nvPr>
        </p:nvSpPr>
        <p:spPr>
          <a:prstGeom prst="rect">
            <a:avLst/>
          </a:prstGeom>
        </p:spPr>
        <p:txBody>
          <a:bodyPr/>
          <a:lstStyle/>
          <a:p>
            <a:endParaRPr/>
          </a:p>
        </p:txBody>
      </p:sp>
      <p:sp>
        <p:nvSpPr>
          <p:cNvPr id="716" name="Shape 716"/>
          <p:cNvSpPr>
            <a:spLocks noGrp="1"/>
          </p:cNvSpPr>
          <p:nvPr>
            <p:ph type="body" sz="quarter" idx="1"/>
          </p:nvPr>
        </p:nvSpPr>
        <p:spPr>
          <a:prstGeom prst="rect">
            <a:avLst/>
          </a:prstGeom>
        </p:spPr>
        <p:txBody>
          <a:bodyPr/>
          <a:lstStyle/>
          <a:p>
            <a:r>
              <a:t>Once we decide the metrics to track, we can aggregate them into one place to see the overall system status. For example, here is a screenshot of the open-source monitoring platform called Iciniga (good luck pronouncing it, try Aye-Singa)’s “Service grid” overview, which shows all of the services that are being tracked, all of the KPIs that are being tracked, and the overall status of each KPI on each service</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3" name="Shape 723"/>
          <p:cNvSpPr>
            <a:spLocks noGrp="1" noRot="1" noChangeAspect="1"/>
          </p:cNvSpPr>
          <p:nvPr>
            <p:ph type="sldImg"/>
          </p:nvPr>
        </p:nvSpPr>
        <p:spPr>
          <a:prstGeom prst="rect">
            <a:avLst/>
          </a:prstGeom>
        </p:spPr>
        <p:txBody>
          <a:bodyPr/>
          <a:lstStyle/>
          <a:p>
            <a:endParaRPr/>
          </a:p>
        </p:txBody>
      </p:sp>
      <p:sp>
        <p:nvSpPr>
          <p:cNvPr id="724" name="Shape 724"/>
          <p:cNvSpPr>
            <a:spLocks noGrp="1"/>
          </p:cNvSpPr>
          <p:nvPr>
            <p:ph type="body" sz="quarter" idx="1"/>
          </p:nvPr>
        </p:nvSpPr>
        <p:spPr>
          <a:prstGeom prst="rect">
            <a:avLst/>
          </a:prstGeom>
        </p:spPr>
        <p:txBody>
          <a:bodyPr/>
          <a:lstStyle/>
          <a:p>
            <a:r>
              <a:t>Dashboards that aggregate multiple KPIs into one place allow a human operator to gather insights by putting in one place all of the kinds of metrics that we just saw.</a:t>
            </a:r>
          </a:p>
          <a:p>
            <a:endParaRPr/>
          </a:p>
          <a:p>
            <a:r>
              <a:t>Once data like this is being tracked, it’s easier to gain high-level insights by plotting it and using an interactive interface to query it. This screenshot is taken from an open-source analytics and interactive visualization product called InfluxDB.</a:t>
            </a:r>
          </a:p>
          <a:p>
            <a:endParaRPr/>
          </a:p>
          <a:p>
            <a:r>
              <a:t>On the left, we can see some overall hardware metrics (memory and CPU usage). On the right, we can see a drill down that shows the actual memory and CPU usage for each of many different applications that are running concurrently. We can see that there is a single outlier application in both memory and CPU usage; in the top right screenshot we can see that this application is using 10.35GB RAM, running on host “G4PlusVM136” and running target “sqlite3”. This kind of information is useful for detecting potential performance regressions before they cause more significant problems.</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0" name="Shape 730"/>
          <p:cNvSpPr>
            <a:spLocks noGrp="1" noRot="1" noChangeAspect="1"/>
          </p:cNvSpPr>
          <p:nvPr>
            <p:ph type="sldImg"/>
          </p:nvPr>
        </p:nvSpPr>
        <p:spPr>
          <a:prstGeom prst="rect">
            <a:avLst/>
          </a:prstGeom>
        </p:spPr>
        <p:txBody>
          <a:bodyPr/>
          <a:lstStyle/>
          <a:p>
            <a:endParaRPr/>
          </a:p>
        </p:txBody>
      </p:sp>
      <p:sp>
        <p:nvSpPr>
          <p:cNvPr id="731" name="Shape 731"/>
          <p:cNvSpPr>
            <a:spLocks noGrp="1"/>
          </p:cNvSpPr>
          <p:nvPr>
            <p:ph type="body" sz="quarter" idx="1"/>
          </p:nvPr>
        </p:nvSpPr>
        <p:spPr>
          <a:prstGeom prst="rect">
            <a:avLst/>
          </a:prstGeom>
        </p:spPr>
        <p:txBody>
          <a:bodyPr/>
          <a:lstStyle/>
          <a:p>
            <a:r>
              <a:t>Once we are monitoring these KPIs, it’s also possible to set up automated processes that take actions when certain events happen. Here’s a screenshot of another view of Icinga. One of the key kinds of actions that Icinga is designed to take is to simply track problems and run a series of escalating notifications to ensure that they get noticed and resolved. In this screenshot, you can see the various times that the “slurm nodes” application service degraded and then eventually entirely failed on Feb 18. Each entry shows a notification that was sent.</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8" name="Shape 738"/>
          <p:cNvSpPr>
            <a:spLocks noGrp="1" noRot="1" noChangeAspect="1"/>
          </p:cNvSpPr>
          <p:nvPr>
            <p:ph type="sldImg"/>
          </p:nvPr>
        </p:nvSpPr>
        <p:spPr>
          <a:prstGeom prst="rect">
            <a:avLst/>
          </a:prstGeom>
        </p:spPr>
        <p:txBody>
          <a:bodyPr/>
          <a:lstStyle/>
          <a:p>
            <a:endParaRPr/>
          </a:p>
        </p:txBody>
      </p:sp>
      <p:sp>
        <p:nvSpPr>
          <p:cNvPr id="739" name="Shape 739"/>
          <p:cNvSpPr>
            <a:spLocks noGrp="1"/>
          </p:cNvSpPr>
          <p:nvPr>
            <p:ph type="body" sz="quarter" idx="1"/>
          </p:nvPr>
        </p:nvSpPr>
        <p:spPr>
          <a:prstGeom prst="rect">
            <a:avLst/>
          </a:prstGeom>
        </p:spPr>
        <p:txBody>
          <a:bodyPr/>
          <a:lstStyle/>
          <a:p>
            <a:r>
              <a:t>In a real production scenario, we probably want to automate even more of a response than simply sending a notification.</a:t>
            </a:r>
          </a:p>
          <a:p>
            <a:endParaRPr/>
          </a:p>
          <a:p>
            <a:r>
              <a:t>Here is an example of application-level monitoring in practice, from Netflix. These monitoring graphs plot SPS, which is Netflix’s key business metric: “Stream starts per second” - can a user actually watch what they want to watch.</a:t>
            </a:r>
          </a:p>
          <a:p>
            <a:endParaRPr/>
          </a:p>
          <a:p>
            <a:r>
              <a:t>Graph shows a comparison between a “control” group (running old version of software, blue) and an “experiment” group (running new version proposed, shown in red). If SPS deviates between control and expected, auto-rollback occurs within seconds; no manual intervention is necessary.</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 name="Shape 239"/>
          <p:cNvSpPr>
            <a:spLocks noGrp="1" noRot="1" noChangeAspect="1"/>
          </p:cNvSpPr>
          <p:nvPr>
            <p:ph type="sldImg"/>
          </p:nvPr>
        </p:nvSpPr>
        <p:spPr>
          <a:xfrm>
            <a:off x="381000" y="685800"/>
            <a:ext cx="6096000" cy="3429000"/>
          </a:xfrm>
          <a:prstGeom prst="rect">
            <a:avLst/>
          </a:prstGeom>
        </p:spPr>
        <p:txBody>
          <a:bodyPr/>
          <a:lstStyle/>
          <a:p>
            <a:endParaRPr/>
          </a:p>
        </p:txBody>
      </p:sp>
      <p:sp>
        <p:nvSpPr>
          <p:cNvPr id="240" name="Shape 240"/>
          <p:cNvSpPr>
            <a:spLocks noGrp="1"/>
          </p:cNvSpPr>
          <p:nvPr>
            <p:ph type="body" sz="quarter" idx="1"/>
          </p:nvPr>
        </p:nvSpPr>
        <p:spPr>
          <a:prstGeom prst="rect">
            <a:avLst/>
          </a:prstGeom>
        </p:spPr>
        <p:txBody>
          <a:bodyPr/>
          <a:lstStyle/>
          <a:p>
            <a:r>
              <a:t>The first process that we’ll talk about is called “continuous integration”</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5" name="Shape 745"/>
          <p:cNvSpPr>
            <a:spLocks noGrp="1" noRot="1" noChangeAspect="1"/>
          </p:cNvSpPr>
          <p:nvPr>
            <p:ph type="sldImg"/>
          </p:nvPr>
        </p:nvSpPr>
        <p:spPr>
          <a:xfrm>
            <a:off x="381000" y="685800"/>
            <a:ext cx="6096000" cy="3429000"/>
          </a:xfrm>
          <a:prstGeom prst="rect">
            <a:avLst/>
          </a:prstGeom>
        </p:spPr>
        <p:txBody>
          <a:bodyPr/>
          <a:lstStyle/>
          <a:p>
            <a:endParaRPr/>
          </a:p>
        </p:txBody>
      </p:sp>
      <p:sp>
        <p:nvSpPr>
          <p:cNvPr id="746" name="Shape 746"/>
          <p:cNvSpPr>
            <a:spLocks noGrp="1"/>
          </p:cNvSpPr>
          <p:nvPr>
            <p:ph type="body" sz="quarter" idx="1"/>
          </p:nvPr>
        </p:nvSpPr>
        <p:spPr>
          <a:prstGeom prst="rect">
            <a:avLst/>
          </a:prstGeom>
        </p:spPr>
        <p:txBody>
          <a:bodyPr/>
          <a:lstStyle>
            <a:lvl1pPr>
              <a:lnSpc>
                <a:spcPct val="117999"/>
              </a:lnSpc>
            </a:lvl1pPr>
          </a:lstStyle>
          <a:p>
            <a:r>
              <a:rPr dirty="0"/>
              <a:t>Once we have business-level metrics defined (like SPS/stream starts per second in Netflix’s case), we can even use these technologies to perform usability/acceptance testing. </a:t>
            </a:r>
            <a:endParaRPr lang="en-US" dirty="0"/>
          </a:p>
          <a:p>
            <a:r>
              <a:rPr lang="en-US" dirty="0"/>
              <a:t>The core idea to these kinds of tests is that it is possible to test how well a software product is providing business value.</a:t>
            </a:r>
          </a:p>
          <a:p>
            <a:endParaRPr lang="en-US" dirty="0"/>
          </a:p>
          <a:p>
            <a:r>
              <a:rPr dirty="0"/>
              <a:t>(Read slide)</a:t>
            </a:r>
            <a:endParaRPr lang="en-US" dirty="0"/>
          </a:p>
          <a:p>
            <a:endParaRPr lang="en-US" dirty="0"/>
          </a:p>
          <a:p>
            <a:pPr marL="0" marR="0" lvl="0" indent="0" defTabSz="457200" eaLnBrk="1" fontAlgn="auto" latinLnBrk="0" hangingPunct="1">
              <a:lnSpc>
                <a:spcPct val="117999"/>
              </a:lnSpc>
              <a:spcBef>
                <a:spcPts val="0"/>
              </a:spcBef>
              <a:spcAft>
                <a:spcPts val="0"/>
              </a:spcAft>
              <a:buClrTx/>
              <a:buSzTx/>
              <a:buFontTx/>
              <a:buNone/>
              <a:tabLst/>
              <a:defRPr/>
            </a:pPr>
            <a:r>
              <a:rPr lang="en-US" dirty="0"/>
              <a:t>A traditional approach to perform this kind of testing is to run focus groups: try to recruit a representative sample of your customers, and then observe them using your product, ask them questions, </a:t>
            </a:r>
            <a:r>
              <a:rPr lang="en-US" dirty="0" err="1"/>
              <a:t>etc</a:t>
            </a:r>
            <a:r>
              <a:rPr lang="en-US" dirty="0"/>
              <a:t> in order to </a:t>
            </a:r>
            <a:r>
              <a:rPr lang="en-US" dirty="0" err="1"/>
              <a:t>etermine</a:t>
            </a:r>
            <a:r>
              <a:rPr lang="en-US" dirty="0"/>
              <a:t> how well it works for them. This is a relatively slow process, because you need to recruit a panel and run the study and analyze the results… and then try to draw insights from what might be a relatively small sample size. A/B testing lets you run tests comparing two implementations of a piece of software with your real users almost instantly.</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4" name="Shape 754"/>
          <p:cNvSpPr>
            <a:spLocks noGrp="1" noRot="1" noChangeAspect="1"/>
          </p:cNvSpPr>
          <p:nvPr>
            <p:ph type="sldImg"/>
          </p:nvPr>
        </p:nvSpPr>
        <p:spPr>
          <a:xfrm>
            <a:off x="381000" y="685800"/>
            <a:ext cx="6096000" cy="3429000"/>
          </a:xfrm>
          <a:prstGeom prst="rect">
            <a:avLst/>
          </a:prstGeom>
        </p:spPr>
        <p:txBody>
          <a:bodyPr/>
          <a:lstStyle/>
          <a:p>
            <a:endParaRPr/>
          </a:p>
        </p:txBody>
      </p:sp>
      <p:sp>
        <p:nvSpPr>
          <p:cNvPr id="755" name="Shape 755"/>
          <p:cNvSpPr>
            <a:spLocks noGrp="1"/>
          </p:cNvSpPr>
          <p:nvPr>
            <p:ph type="body" sz="quarter" idx="1"/>
          </p:nvPr>
        </p:nvSpPr>
        <p:spPr>
          <a:prstGeom prst="rect">
            <a:avLst/>
          </a:prstGeom>
        </p:spPr>
        <p:txBody>
          <a:bodyPr/>
          <a:lstStyle/>
          <a:p>
            <a:pPr>
              <a:lnSpc>
                <a:spcPct val="117999"/>
              </a:lnSpc>
            </a:pPr>
            <a:r>
              <a:rPr lang="en-US" dirty="0"/>
              <a:t>Facebook scales this A/B testing approach to what they call a “N=10^9 user study (N=1 trillion)”. A/B testing is performed constantly at Facebook</a:t>
            </a:r>
            <a:r>
              <a:rPr dirty="0"/>
              <a:t>, and </a:t>
            </a:r>
            <a:r>
              <a:rPr lang="en-US" dirty="0"/>
              <a:t>they </a:t>
            </a:r>
            <a:r>
              <a:rPr dirty="0"/>
              <a:t>even constructed an open source tool for doing so.</a:t>
            </a:r>
            <a:endParaRPr lang="en-US" dirty="0"/>
          </a:p>
          <a:p>
            <a:pPr>
              <a:lnSpc>
                <a:spcPct val="117999"/>
              </a:lnSpc>
            </a:pPr>
            <a:endParaRPr lang="en-US" dirty="0"/>
          </a:p>
          <a:p>
            <a:pPr>
              <a:lnSpc>
                <a:spcPct val="117999"/>
              </a:lnSpc>
            </a:pPr>
            <a:r>
              <a:rPr dirty="0"/>
              <a:t>For example, this tool could be used to determine which of these three “post” buttons encourages users to post the most on Facebook.</a:t>
            </a:r>
            <a:r>
              <a:rPr lang="en-US" dirty="0"/>
              <a:t> How do you know which will work the best? You could come up with some theories. Or, you could do a controlled study, where huge samples of users are shown these different options, their behavior is logged, and results are automatically analyzed.</a:t>
            </a:r>
          </a:p>
          <a:p>
            <a:pPr>
              <a:lnSpc>
                <a:spcPct val="117999"/>
              </a:lnSpc>
            </a:pPr>
            <a:endParaRPr lang="en-US" dirty="0"/>
          </a:p>
          <a:p>
            <a:pPr>
              <a:lnSpc>
                <a:spcPct val="117999"/>
              </a:lnSpc>
            </a:pPr>
            <a:r>
              <a:rPr lang="en-US" dirty="0"/>
              <a:t>One of the key features of this tool is to be able to automatically segment the audience (think about diverse users – would not want to for example only one variant to one population) and collect results</a:t>
            </a:r>
            <a:endParaRPr dirty="0"/>
          </a:p>
          <a:p>
            <a:pPr>
              <a:lnSpc>
                <a:spcPct val="117999"/>
              </a:lnSpc>
            </a:pPr>
            <a:endParaRPr dirty="0"/>
          </a:p>
          <a:p>
            <a:pPr>
              <a:lnSpc>
                <a:spcPct val="117999"/>
              </a:lnSpc>
            </a:pPr>
            <a:r>
              <a:rPr dirty="0"/>
              <a:t>Basically doing a psychology experiment - try to avoid being evil (“show users sad posts, does that make them sad?”).</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2" name="Shape 762"/>
          <p:cNvSpPr>
            <a:spLocks noGrp="1" noRot="1" noChangeAspect="1"/>
          </p:cNvSpPr>
          <p:nvPr>
            <p:ph type="sldImg"/>
          </p:nvPr>
        </p:nvSpPr>
        <p:spPr>
          <a:xfrm>
            <a:off x="381000" y="685800"/>
            <a:ext cx="6096000" cy="3429000"/>
          </a:xfrm>
          <a:prstGeom prst="rect">
            <a:avLst/>
          </a:prstGeom>
        </p:spPr>
        <p:txBody>
          <a:bodyPr/>
          <a:lstStyle/>
          <a:p>
            <a:endParaRPr/>
          </a:p>
        </p:txBody>
      </p:sp>
      <p:sp>
        <p:nvSpPr>
          <p:cNvPr id="763" name="Shape 763"/>
          <p:cNvSpPr>
            <a:spLocks noGrp="1"/>
          </p:cNvSpPr>
          <p:nvPr>
            <p:ph type="body" sz="quarter" idx="1"/>
          </p:nvPr>
        </p:nvSpPr>
        <p:spPr>
          <a:prstGeom prst="rect">
            <a:avLst/>
          </a:prstGeom>
        </p:spPr>
        <p:txBody>
          <a:bodyPr/>
          <a:lstStyle>
            <a:lvl1pPr>
              <a:lnSpc>
                <a:spcPct val="117999"/>
              </a:lnSpc>
            </a:lvl1pPr>
          </a:lstStyle>
          <a:p>
            <a:r>
              <a:rPr dirty="0"/>
              <a:t>Example for a quick experiment - divide people randomly, show different post buttons</a:t>
            </a:r>
            <a:r>
              <a:rPr lang="en-US" dirty="0"/>
              <a:t>. Independent variable is color, size of button. Could try lots of combinations too.</a:t>
            </a:r>
            <a:endParaRPr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0" name="Shape 770"/>
          <p:cNvSpPr>
            <a:spLocks noGrp="1" noRot="1" noChangeAspect="1"/>
          </p:cNvSpPr>
          <p:nvPr>
            <p:ph type="sldImg"/>
          </p:nvPr>
        </p:nvSpPr>
        <p:spPr>
          <a:xfrm>
            <a:off x="381000" y="685800"/>
            <a:ext cx="6096000" cy="3429000"/>
          </a:xfrm>
          <a:prstGeom prst="rect">
            <a:avLst/>
          </a:prstGeom>
        </p:spPr>
        <p:txBody>
          <a:bodyPr/>
          <a:lstStyle/>
          <a:p>
            <a:endParaRPr/>
          </a:p>
        </p:txBody>
      </p:sp>
      <p:sp>
        <p:nvSpPr>
          <p:cNvPr id="771" name="Shape 771"/>
          <p:cNvSpPr>
            <a:spLocks noGrp="1"/>
          </p:cNvSpPr>
          <p:nvPr>
            <p:ph type="body" sz="quarter" idx="1"/>
          </p:nvPr>
        </p:nvSpPr>
        <p:spPr>
          <a:prstGeom prst="rect">
            <a:avLst/>
          </a:prstGeom>
        </p:spPr>
        <p:txBody>
          <a:bodyPr/>
          <a:lstStyle>
            <a:lvl1pPr>
              <a:lnSpc>
                <a:spcPct val="117999"/>
              </a:lnSpc>
            </a:lvl1pPr>
          </a:lstStyle>
          <a:p>
            <a:r>
              <a:rPr lang="en-US" dirty="0"/>
              <a:t>Part of what is so neat about automating an experiment like this is that the software can automatically evaluate *many* design alternatives. For example, we could try all gradients of color from blue to green, and all gradients of size from small to large.</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 name="Shape 778"/>
          <p:cNvSpPr>
            <a:spLocks noGrp="1" noRot="1" noChangeAspect="1"/>
          </p:cNvSpPr>
          <p:nvPr>
            <p:ph type="sldImg"/>
          </p:nvPr>
        </p:nvSpPr>
        <p:spPr>
          <a:xfrm>
            <a:off x="381000" y="685800"/>
            <a:ext cx="6096000" cy="3429000"/>
          </a:xfrm>
          <a:prstGeom prst="rect">
            <a:avLst/>
          </a:prstGeom>
        </p:spPr>
        <p:txBody>
          <a:bodyPr/>
          <a:lstStyle/>
          <a:p>
            <a:endParaRPr/>
          </a:p>
        </p:txBody>
      </p:sp>
      <p:sp>
        <p:nvSpPr>
          <p:cNvPr id="779" name="Shape 779"/>
          <p:cNvSpPr>
            <a:spLocks noGrp="1"/>
          </p:cNvSpPr>
          <p:nvPr>
            <p:ph type="body" sz="quarter" idx="1"/>
          </p:nvPr>
        </p:nvSpPr>
        <p:spPr>
          <a:prstGeom prst="rect">
            <a:avLst/>
          </a:prstGeom>
        </p:spPr>
        <p:txBody>
          <a:bodyPr/>
          <a:lstStyle>
            <a:lvl1pPr>
              <a:lnSpc>
                <a:spcPct val="117999"/>
              </a:lnSpc>
            </a:lvl1pPr>
          </a:lstStyle>
          <a:p>
            <a:r>
              <a:rPr lang="en-US" dirty="0"/>
              <a:t>Just like how we can use CI and monitoring to automate reporting of KPIs, reporting results of studies like this “does the bigger button get more clicks?” can be fully automated too.</a:t>
            </a:r>
          </a:p>
          <a:p>
            <a:r>
              <a:rPr lang="en-US" dirty="0"/>
              <a:t>The platform takes the </a:t>
            </a:r>
            <a:r>
              <a:rPr dirty="0"/>
              <a:t>exposures </a:t>
            </a:r>
            <a:r>
              <a:rPr lang="en-US" dirty="0"/>
              <a:t>(what variants were shown) </a:t>
            </a:r>
            <a:r>
              <a:rPr dirty="0"/>
              <a:t>+ metrics</a:t>
            </a:r>
            <a:r>
              <a:rPr lang="en-US" dirty="0"/>
              <a:t> (what we are observing) and then</a:t>
            </a:r>
            <a:r>
              <a:rPr dirty="0"/>
              <a:t> evaluate</a:t>
            </a:r>
            <a:r>
              <a:rPr lang="en-US" dirty="0"/>
              <a:t>s our </a:t>
            </a:r>
            <a:r>
              <a:rPr dirty="0"/>
              <a:t>KPI</a:t>
            </a:r>
            <a:r>
              <a:rPr lang="en-US" dirty="0"/>
              <a:t> (in this case, number of posts). This visualization shows that there was a slight decrease in the number of posts between the control (existing condition) and the proposed changed button</a:t>
            </a:r>
            <a:endParaRPr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5" name="Shape 785"/>
          <p:cNvSpPr>
            <a:spLocks noGrp="1" noRot="1" noChangeAspect="1"/>
          </p:cNvSpPr>
          <p:nvPr>
            <p:ph type="sldImg"/>
          </p:nvPr>
        </p:nvSpPr>
        <p:spPr>
          <a:prstGeom prst="rect">
            <a:avLst/>
          </a:prstGeom>
        </p:spPr>
        <p:txBody>
          <a:bodyPr/>
          <a:lstStyle/>
          <a:p>
            <a:endParaRPr/>
          </a:p>
        </p:txBody>
      </p:sp>
      <p:sp>
        <p:nvSpPr>
          <p:cNvPr id="786" name="Shape 786"/>
          <p:cNvSpPr>
            <a:spLocks noGrp="1"/>
          </p:cNvSpPr>
          <p:nvPr>
            <p:ph type="body" sz="quarter" idx="1"/>
          </p:nvPr>
        </p:nvSpPr>
        <p:spPr>
          <a:prstGeom prst="rect">
            <a:avLst/>
          </a:prstGeom>
        </p:spPr>
        <p:txBody>
          <a:bodyPr/>
          <a:lstStyle/>
          <a:p>
            <a:pPr>
              <a:lnSpc>
                <a:spcPct val="117999"/>
              </a:lnSpc>
            </a:pPr>
            <a:r>
              <a:t>When talking about quantitative metrics, it’s extremely important to consider how rigidly we follow them. Setting KPIs for monitoring is a very good idea, but not all important metrics can be easily measured quantitatively.</a:t>
            </a:r>
          </a:p>
          <a:p>
            <a:pPr>
              <a:lnSpc>
                <a:spcPct val="117999"/>
              </a:lnSpc>
            </a:pPr>
            <a:endParaRPr/>
          </a:p>
          <a:p>
            <a:pPr>
              <a:lnSpc>
                <a:spcPct val="117999"/>
              </a:lnSpc>
            </a:pPr>
            <a:r>
              <a:t>Robert McNamara was secdef in the 60’s, had previously been an executive at Ford where he made quantitative metrics for each phase of production and ruthlessly optimized to improve efficiency and production. Applied similar strategy to secdef… “Things you can count, you ought to count - loss of life is one” - so, based lots of strategy on body counts. Body count is one thing, but not the whole picture. After war ended in interviews, generals commented that body counts were misguided way to measure progress. Compare to: using LoC to track progress on a project… how do you even know how many lines there should be, and is it good to have a lot? Software metrics are very tricky because it it is hard to quantify everything.</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1" name="Shape 791"/>
          <p:cNvSpPr>
            <a:spLocks noGrp="1" noRot="1" noChangeAspect="1"/>
          </p:cNvSpPr>
          <p:nvPr>
            <p:ph type="sldImg"/>
          </p:nvPr>
        </p:nvSpPr>
        <p:spPr>
          <a:prstGeom prst="rect">
            <a:avLst/>
          </a:prstGeom>
        </p:spPr>
        <p:txBody>
          <a:bodyPr/>
          <a:lstStyle/>
          <a:p>
            <a:endParaRPr/>
          </a:p>
        </p:txBody>
      </p:sp>
      <p:sp>
        <p:nvSpPr>
          <p:cNvPr id="792" name="Shape 792"/>
          <p:cNvSpPr>
            <a:spLocks noGrp="1"/>
          </p:cNvSpPr>
          <p:nvPr>
            <p:ph type="body" sz="quarter" idx="1"/>
          </p:nvPr>
        </p:nvSpPr>
        <p:spPr>
          <a:prstGeom prst="rect">
            <a:avLst/>
          </a:prstGeom>
        </p:spPr>
        <p:txBody>
          <a:bodyPr/>
          <a:lstStyle/>
          <a:p>
            <a:r>
              <a:t>The Knight capital story is definitely an interesting one, and perhaps now that we have discussed some strategies for continuous deployment, it is hopefully somewhat clearer how this enormous financial loss could have been prevented.</a:t>
            </a:r>
          </a:p>
          <a:p>
            <a:endParaRPr/>
          </a:p>
          <a:p>
            <a:r>
              <a:t>First, some comments on the testing strategy:</a:t>
            </a:r>
          </a:p>
          <a:p>
            <a:pPr marL="220578" indent="-220578">
              <a:buSzPct val="100000"/>
              <a:buChar char="*"/>
            </a:pPr>
            <a:r>
              <a:t>Why, why why why is it a good idea to write a test case that actually tries to change market conditions, when you could instead test your code using simulated/historical market conditions?</a:t>
            </a:r>
          </a:p>
          <a:p>
            <a:pPr marL="220578" indent="-220578">
              <a:buSzPct val="100000"/>
              <a:buChar char="*"/>
            </a:pPr>
            <a:r>
              <a:t>Never include testing code in production deployments: that test code for changing markets in order to test the system response to them was included in the production code!?!</a:t>
            </a:r>
          </a:p>
          <a:p>
            <a:br/>
            <a:r>
              <a:t>Then on the deployments:</a:t>
            </a:r>
          </a:p>
          <a:p>
            <a:pPr marL="220578" indent="-220578">
              <a:buSzPct val="100000"/>
              <a:buChar char="*"/>
            </a:pPr>
            <a:r>
              <a:t>If deployment were automated, there would not be a step for an engineer to miss on one of the 8 deployments: they could always happen predictably</a:t>
            </a:r>
          </a:p>
          <a:p>
            <a:pPr marL="220578" indent="-220578">
              <a:buSzPct val="100000"/>
              <a:buChar char="*"/>
            </a:pPr>
            <a:r>
              <a:t>There was insufficient monitoring. The way that this error was detected was the NYSE had noticed that market volume was more than expected, and then traced it back to Knight. Nobody at Knight had thought to create a dashboard that monitored their volume (and perhaps more importantly, financial exposure vs assets at hand). This could have been detected *immediately* and automatically paged the relevant people (and perhaps also automatically paused the firm’s trading activities). Seems like a reasonable investment.</a:t>
            </a:r>
          </a:p>
          <a:p>
            <a:pPr marL="220578" indent="-220578">
              <a:buSzPct val="100000"/>
              <a:buChar char="*"/>
            </a:pPr>
            <a:r>
              <a:t>There were no checklists for responding to incidents, and no procedures to roll-back if needed. “If in doubt back it out” was the Facebook philosophy, and it requires a process to be in place so that it can be easily triggered</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 name="Shape 273"/>
          <p:cNvSpPr>
            <a:spLocks noGrp="1" noRot="1" noChangeAspect="1"/>
          </p:cNvSpPr>
          <p:nvPr>
            <p:ph type="sldImg"/>
          </p:nvPr>
        </p:nvSpPr>
        <p:spPr>
          <a:prstGeom prst="rect">
            <a:avLst/>
          </a:prstGeom>
        </p:spPr>
        <p:txBody>
          <a:bodyPr/>
          <a:lstStyle/>
          <a:p>
            <a:endParaRPr/>
          </a:p>
        </p:txBody>
      </p:sp>
      <p:sp>
        <p:nvSpPr>
          <p:cNvPr id="274" name="Shape 274"/>
          <p:cNvSpPr>
            <a:spLocks noGrp="1"/>
          </p:cNvSpPr>
          <p:nvPr>
            <p:ph type="body" sz="quarter" idx="1"/>
          </p:nvPr>
        </p:nvSpPr>
        <p:spPr>
          <a:prstGeom prst="rect">
            <a:avLst/>
          </a:prstGeom>
        </p:spPr>
        <p:txBody>
          <a:bodyPr/>
          <a:lstStyle/>
          <a:p>
            <a:r>
              <a:t>Continuous integration is particularly relevant in software that involves multiple components. A developer might change code in one component, say, the code that handles building the newsfeed that will show up in the returned page. This might live in one repo, and be an independent component. However, this component is part of a bigger, overall application, which consists of other components: the newsfeed probably depends on other components (like that which builds a friends list), and there might be other components that depend on the newsfeed (like something that builds a list of suggestions). There might be even more complex interactions with other components: like perhaps before sending a response back to a client, the server will save the response into a cache, and on repeated requests, that cache is served. There might be other changes going on, too - other developers are likely working on changing other components at the same time. Traditional waterfall or even agile development processes often involve performing integrations between all of these changes infrequently - perhaps weekly or monthly. The idea behind continuous integration is to integrate these changes and test them rapidly - as soon as they are created.</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 name="Shape 334"/>
          <p:cNvSpPr>
            <a:spLocks noGrp="1" noRot="1" noChangeAspect="1"/>
          </p:cNvSpPr>
          <p:nvPr>
            <p:ph type="sldImg"/>
          </p:nvPr>
        </p:nvSpPr>
        <p:spPr>
          <a:prstGeom prst="rect">
            <a:avLst/>
          </a:prstGeom>
        </p:spPr>
        <p:txBody>
          <a:bodyPr/>
          <a:lstStyle/>
          <a:p>
            <a:endParaRPr/>
          </a:p>
        </p:txBody>
      </p:sp>
      <p:sp>
        <p:nvSpPr>
          <p:cNvPr id="335" name="Shape 335"/>
          <p:cNvSpPr>
            <a:spLocks noGrp="1"/>
          </p:cNvSpPr>
          <p:nvPr>
            <p:ph type="body" sz="quarter" idx="1"/>
          </p:nvPr>
        </p:nvSpPr>
        <p:spPr>
          <a:prstGeom prst="rect">
            <a:avLst/>
          </a:prstGeom>
        </p:spPr>
        <p:txBody>
          <a:bodyPr/>
          <a:lstStyle/>
          <a:p>
            <a:r>
              <a:t>So, the core to continuous integration is to centrally and automatically execute these development processes, regularly.</a:t>
            </a:r>
          </a:p>
          <a:p>
            <a:r>
              <a:t>With CI, we continuously assemble and test changes to our codebase. By performing these integrations quickly and frequently, we can get faster feedback, and hence, “shift left” - allowing bugs to be detected sooner. There’s an enormous difference in how long it takes to debug something if you detect the bug immediately after writing the code versus even, say, the next day - let alone after several weeks.</a:t>
            </a:r>
          </a:p>
          <a:p>
            <a:endParaRPr/>
          </a:p>
          <a:p>
            <a:r>
              <a:t>CI processes are software pipelines. Recall from our discussion of software architectures that “pipeline” systems are good for building systems that have a specific order of operations, with dependencies between some steps. CI workflows follow this pattern: some steps depend on others (can’t test until you build), but many steps might be possible in parallel (run many different kinds of tests concurrently)</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 name="Shape 354"/>
          <p:cNvSpPr>
            <a:spLocks noGrp="1" noRot="1" noChangeAspect="1"/>
          </p:cNvSpPr>
          <p:nvPr>
            <p:ph type="sldImg"/>
          </p:nvPr>
        </p:nvSpPr>
        <p:spPr>
          <a:prstGeom prst="rect">
            <a:avLst/>
          </a:prstGeom>
        </p:spPr>
        <p:txBody>
          <a:bodyPr/>
          <a:lstStyle/>
          <a:p>
            <a:endParaRPr/>
          </a:p>
        </p:txBody>
      </p:sp>
      <p:sp>
        <p:nvSpPr>
          <p:cNvPr id="355" name="Shape 355"/>
          <p:cNvSpPr>
            <a:spLocks noGrp="1"/>
          </p:cNvSpPr>
          <p:nvPr>
            <p:ph type="body" sz="quarter" idx="1"/>
          </p:nvPr>
        </p:nvSpPr>
        <p:spPr>
          <a:prstGeom prst="rect">
            <a:avLst/>
          </a:prstGeom>
        </p:spPr>
        <p:txBody>
          <a:bodyPr/>
          <a:lstStyle/>
          <a:p>
            <a:r>
              <a:t>Run an entire test suite on each commit, or perhaps do other things. Each commit triggers some workflow to run, and we can customize that workflow to do anything from building our code, to running tests, to deploying infrastructure.</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 name="Shape 361"/>
          <p:cNvSpPr>
            <a:spLocks noGrp="1" noRot="1" noChangeAspect="1"/>
          </p:cNvSpPr>
          <p:nvPr>
            <p:ph type="sldImg"/>
          </p:nvPr>
        </p:nvSpPr>
        <p:spPr>
          <a:prstGeom prst="rect">
            <a:avLst/>
          </a:prstGeom>
        </p:spPr>
        <p:txBody>
          <a:bodyPr/>
          <a:lstStyle/>
          <a:p>
            <a:endParaRPr/>
          </a:p>
        </p:txBody>
      </p:sp>
      <p:sp>
        <p:nvSpPr>
          <p:cNvPr id="362" name="Shape 362"/>
          <p:cNvSpPr>
            <a:spLocks noGrp="1"/>
          </p:cNvSpPr>
          <p:nvPr>
            <p:ph type="body" sz="quarter" idx="1"/>
          </p:nvPr>
        </p:nvSpPr>
        <p:spPr>
          <a:prstGeom prst="rect">
            <a:avLst/>
          </a:prstGeom>
        </p:spPr>
        <p:txBody>
          <a:bodyPr/>
          <a:lstStyle/>
          <a:p>
            <a:r>
              <a:t>Here’s a screenshot of a continuous integration pipeline from an open source project, Facebook’s presto database.</a:t>
            </a:r>
          </a:p>
          <a:p>
            <a:r>
              <a:t>Point out: Run on pull request, runs multiple jobs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 name="Shape 369"/>
          <p:cNvSpPr>
            <a:spLocks noGrp="1" noRot="1" noChangeAspect="1"/>
          </p:cNvSpPr>
          <p:nvPr>
            <p:ph type="sldImg"/>
          </p:nvPr>
        </p:nvSpPr>
        <p:spPr>
          <a:prstGeom prst="rect">
            <a:avLst/>
          </a:prstGeom>
        </p:spPr>
        <p:txBody>
          <a:bodyPr/>
          <a:lstStyle/>
          <a:p>
            <a:endParaRPr/>
          </a:p>
        </p:txBody>
      </p:sp>
      <p:sp>
        <p:nvSpPr>
          <p:cNvPr id="370" name="Shape 370"/>
          <p:cNvSpPr>
            <a:spLocks noGrp="1"/>
          </p:cNvSpPr>
          <p:nvPr>
            <p:ph type="body" sz="quarter" idx="1"/>
          </p:nvPr>
        </p:nvSpPr>
        <p:spPr>
          <a:prstGeom prst="rect">
            <a:avLst/>
          </a:prstGeom>
        </p:spPr>
        <p:txBody>
          <a:bodyPr/>
          <a:lstStyle/>
          <a:p>
            <a:r>
              <a:t>Here’s another view of that same project’s CI pipeline: here we can see the history of each build. From this view, any developer can answer the simple question: “when did a test break? What fixed it?”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p:spTree>
      <p:nvGrpSpPr>
        <p:cNvPr id="1" name=""/>
        <p:cNvGrpSpPr/>
        <p:nvPr/>
      </p:nvGrpSpPr>
      <p:grpSpPr>
        <a:xfrm>
          <a:off x="0" y="0"/>
          <a:ext cx="0" cy="0"/>
          <a:chOff x="0" y="0"/>
          <a:chExt cx="0" cy="0"/>
        </a:xfrm>
      </p:grpSpPr>
      <p:sp>
        <p:nvSpPr>
          <p:cNvPr id="11" name="Body Level One…"/>
          <p:cNvSpPr txBox="1">
            <a:spLocks noGrp="1"/>
          </p:cNvSpPr>
          <p:nvPr>
            <p:ph type="body" sz="quarter" idx="1" hasCustomPrompt="1"/>
          </p:nvPr>
        </p:nvSpPr>
        <p:spPr>
          <a:xfrm>
            <a:off x="1201340" y="11859862"/>
            <a:ext cx="21971004" cy="636980"/>
          </a:xfrm>
          <a:prstGeom prst="rect">
            <a:avLst/>
          </a:prstGeom>
        </p:spPr>
        <p:txBody>
          <a:bodyPr lIns="45718" tIns="45718" rIns="45718" bIns="45718"/>
          <a:lstStyle>
            <a:lvl1pPr marL="0" indent="0" defTabSz="825500">
              <a:lnSpc>
                <a:spcPct val="100000"/>
              </a:lnSpc>
              <a:spcBef>
                <a:spcPts val="0"/>
              </a:spcBef>
              <a:buSzTx/>
              <a:buNone/>
              <a:defRPr sz="3600" b="1"/>
            </a:lvl1pPr>
            <a:lvl2pPr marL="1066800" indent="-457200" defTabSz="825500">
              <a:lnSpc>
                <a:spcPct val="100000"/>
              </a:lnSpc>
              <a:spcBef>
                <a:spcPts val="0"/>
              </a:spcBef>
              <a:defRPr sz="3600" b="1"/>
            </a:lvl2pPr>
            <a:lvl3pPr marL="1676400" indent="-457200" defTabSz="825500">
              <a:lnSpc>
                <a:spcPct val="100000"/>
              </a:lnSpc>
              <a:spcBef>
                <a:spcPts val="0"/>
              </a:spcBef>
              <a:defRPr sz="3600" b="1"/>
            </a:lvl3pPr>
            <a:lvl4pPr marL="2286000" indent="-457200" defTabSz="825500">
              <a:lnSpc>
                <a:spcPct val="100000"/>
              </a:lnSpc>
              <a:spcBef>
                <a:spcPts val="0"/>
              </a:spcBef>
              <a:defRPr sz="3600" b="1"/>
            </a:lvl4pPr>
            <a:lvl5pPr marL="2895600" indent="-457200" defTabSz="825500">
              <a:lnSpc>
                <a:spcPct val="100000"/>
              </a:lnSpc>
              <a:spcBef>
                <a:spcPts val="0"/>
              </a:spcBef>
              <a:defRPr sz="3600" b="1"/>
            </a:lvl5pPr>
          </a:lstStyle>
          <a:p>
            <a:r>
              <a:t>Author and Date</a:t>
            </a:r>
          </a:p>
          <a:p>
            <a:pPr lvl="1"/>
            <a:endParaRPr/>
          </a:p>
          <a:p>
            <a:pPr lvl="2"/>
            <a:endParaRPr/>
          </a:p>
          <a:p>
            <a:pPr lvl="3"/>
            <a:endParaRPr/>
          </a:p>
          <a:p>
            <a:pPr lvl="4"/>
            <a:endParaRPr/>
          </a:p>
        </p:txBody>
      </p:sp>
      <p:sp>
        <p:nvSpPr>
          <p:cNvPr id="12" name="Presentation Title"/>
          <p:cNvSpPr txBox="1">
            <a:spLocks noGrp="1"/>
          </p:cNvSpPr>
          <p:nvPr>
            <p:ph type="title" hasCustomPrompt="1"/>
          </p:nvPr>
        </p:nvSpPr>
        <p:spPr>
          <a:xfrm>
            <a:off x="1206496" y="2574991"/>
            <a:ext cx="21971005" cy="4648202"/>
          </a:xfrm>
          <a:prstGeom prst="rect">
            <a:avLst/>
          </a:prstGeom>
        </p:spPr>
        <p:txBody>
          <a:bodyPr anchor="b"/>
          <a:lstStyle>
            <a:lvl1pPr defTabSz="2438337">
              <a:defRPr sz="11600" spc="-232">
                <a:solidFill>
                  <a:srgbClr val="000000"/>
                </a:solidFill>
              </a:defRPr>
            </a:lvl1pPr>
          </a:lstStyle>
          <a:p>
            <a:r>
              <a:t>Presentation Title</a:t>
            </a:r>
          </a:p>
        </p:txBody>
      </p:sp>
      <p:sp>
        <p:nvSpPr>
          <p:cNvPr id="13" name="Body Level One…"/>
          <p:cNvSpPr txBox="1">
            <a:spLocks noGrp="1"/>
          </p:cNvSpPr>
          <p:nvPr>
            <p:ph type="body" sz="quarter" idx="21" hasCustomPrompt="1"/>
          </p:nvPr>
        </p:nvSpPr>
        <p:spPr>
          <a:xfrm>
            <a:off x="1201342" y="7223190"/>
            <a:ext cx="21971002" cy="1905002"/>
          </a:xfrm>
          <a:prstGeom prst="rect">
            <a:avLst/>
          </a:prstGeom>
        </p:spPr>
        <p:txBody>
          <a:bodyPr/>
          <a:lstStyle>
            <a:lvl1pPr marL="0" indent="0" defTabSz="825500">
              <a:lnSpc>
                <a:spcPct val="100000"/>
              </a:lnSpc>
              <a:spcBef>
                <a:spcPts val="0"/>
              </a:spcBef>
              <a:buSzTx/>
              <a:buNone/>
              <a:defRPr sz="5500" b="1"/>
            </a:lvl1pPr>
          </a:lstStyle>
          <a:p>
            <a:r>
              <a:t>Presentation Subtitle</a:t>
            </a:r>
          </a:p>
        </p:txBody>
      </p:sp>
      <p:sp>
        <p:nvSpPr>
          <p:cNvPr id="14" name="Slide Number"/>
          <p:cNvSpPr txBox="1">
            <a:spLocks noGrp="1"/>
          </p:cNvSpPr>
          <p:nvPr>
            <p:ph type="sldNum" sz="quarter" idx="2"/>
          </p:nvPr>
        </p:nvSpPr>
        <p:spPr>
          <a:xfrm>
            <a:off x="12001500" y="13080999"/>
            <a:ext cx="368504" cy="3746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96" name="Image"/>
          <p:cNvSpPr>
            <a:spLocks noGrp="1"/>
          </p:cNvSpPr>
          <p:nvPr>
            <p:ph type="pic" sz="quarter" idx="21"/>
          </p:nvPr>
        </p:nvSpPr>
        <p:spPr>
          <a:xfrm>
            <a:off x="15760700" y="1016000"/>
            <a:ext cx="7439099" cy="5949678"/>
          </a:xfrm>
          <a:prstGeom prst="rect">
            <a:avLst/>
          </a:prstGeom>
        </p:spPr>
        <p:txBody>
          <a:bodyPr lIns="91439" tIns="45719" rIns="91439" bIns="45719">
            <a:noAutofit/>
          </a:bodyPr>
          <a:lstStyle/>
          <a:p>
            <a:endParaRPr/>
          </a:p>
        </p:txBody>
      </p:sp>
      <p:sp>
        <p:nvSpPr>
          <p:cNvPr id="97" name="Image"/>
          <p:cNvSpPr>
            <a:spLocks noGrp="1"/>
          </p:cNvSpPr>
          <p:nvPr>
            <p:ph type="pic" sz="half" idx="22"/>
          </p:nvPr>
        </p:nvSpPr>
        <p:spPr>
          <a:xfrm>
            <a:off x="13500100" y="3978275"/>
            <a:ext cx="10439400" cy="12150181"/>
          </a:xfrm>
          <a:prstGeom prst="rect">
            <a:avLst/>
          </a:prstGeom>
        </p:spPr>
        <p:txBody>
          <a:bodyPr lIns="91439" tIns="45719" rIns="91439" bIns="45719">
            <a:noAutofit/>
          </a:bodyPr>
          <a:lstStyle/>
          <a:p>
            <a:endParaRPr/>
          </a:p>
        </p:txBody>
      </p:sp>
      <p:sp>
        <p:nvSpPr>
          <p:cNvPr id="98" name="Image"/>
          <p:cNvSpPr>
            <a:spLocks noGrp="1"/>
          </p:cNvSpPr>
          <p:nvPr>
            <p:ph type="pic" idx="23"/>
          </p:nvPr>
        </p:nvSpPr>
        <p:spPr>
          <a:xfrm>
            <a:off x="-139700" y="495300"/>
            <a:ext cx="16611600" cy="12458700"/>
          </a:xfrm>
          <a:prstGeom prst="rect">
            <a:avLst/>
          </a:prstGeom>
        </p:spPr>
        <p:txBody>
          <a:bodyPr lIns="91439" tIns="45719" rIns="91439" bIns="45719">
            <a:noAutofit/>
          </a:bodyPr>
          <a:lstStyle/>
          <a:p>
            <a:endParaRPr/>
          </a:p>
        </p:txBody>
      </p:sp>
      <p:sp>
        <p:nvSpPr>
          <p:cNvPr id="99" name="Slide Number"/>
          <p:cNvSpPr txBox="1">
            <a:spLocks noGrp="1"/>
          </p:cNvSpPr>
          <p:nvPr>
            <p:ph type="sldNum" sz="quarter" idx="2"/>
          </p:nvPr>
        </p:nvSpPr>
        <p:spPr>
          <a:xfrm>
            <a:off x="12001500" y="13080999"/>
            <a:ext cx="368504" cy="3746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6" name="Image"/>
          <p:cNvSpPr>
            <a:spLocks noGrp="1"/>
          </p:cNvSpPr>
          <p:nvPr>
            <p:ph type="pic" idx="21"/>
          </p:nvPr>
        </p:nvSpPr>
        <p:spPr>
          <a:xfrm>
            <a:off x="-1333500" y="-5524500"/>
            <a:ext cx="27051000" cy="21640800"/>
          </a:xfrm>
          <a:prstGeom prst="rect">
            <a:avLst/>
          </a:prstGeom>
        </p:spPr>
        <p:txBody>
          <a:bodyPr lIns="91439" tIns="45719" rIns="91439" bIns="45719">
            <a:noAutofit/>
          </a:bodyPr>
          <a:lstStyle/>
          <a:p>
            <a:endParaRPr/>
          </a:p>
        </p:txBody>
      </p:sp>
      <p:sp>
        <p:nvSpPr>
          <p:cNvPr id="107" name="Slide Number"/>
          <p:cNvSpPr txBox="1">
            <a:spLocks noGrp="1"/>
          </p:cNvSpPr>
          <p:nvPr>
            <p:ph type="sldNum" sz="quarter" idx="2"/>
          </p:nvPr>
        </p:nvSpPr>
        <p:spPr>
          <a:xfrm>
            <a:off x="12001500" y="13080999"/>
            <a:ext cx="368504" cy="374600"/>
          </a:xfrm>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4" name="Slide Number"/>
          <p:cNvSpPr txBox="1">
            <a:spLocks noGrp="1"/>
          </p:cNvSpPr>
          <p:nvPr>
            <p:ph type="sldNum" sz="quarter" idx="2"/>
          </p:nvPr>
        </p:nvSpPr>
        <p:spPr>
          <a:xfrm>
            <a:off x="12001500" y="13080999"/>
            <a:ext cx="368504" cy="3746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121" name="Title Text"/>
          <p:cNvSpPr txBox="1">
            <a:spLocks noGrp="1"/>
          </p:cNvSpPr>
          <p:nvPr>
            <p:ph type="title"/>
          </p:nvPr>
        </p:nvSpPr>
        <p:spPr>
          <a:xfrm>
            <a:off x="1206500" y="1079500"/>
            <a:ext cx="21971000" cy="1433164"/>
          </a:xfrm>
          <a:prstGeom prst="rect">
            <a:avLst/>
          </a:prstGeom>
        </p:spPr>
        <p:txBody>
          <a:bodyPr anchor="b"/>
          <a:lstStyle>
            <a:lvl1pPr defTabSz="2438337">
              <a:defRPr spc="-170"/>
            </a:lvl1pPr>
          </a:lstStyle>
          <a:p>
            <a:r>
              <a:t>Title Text</a:t>
            </a:r>
          </a:p>
        </p:txBody>
      </p:sp>
      <p:sp>
        <p:nvSpPr>
          <p:cNvPr id="122" name="Body Level One…"/>
          <p:cNvSpPr txBox="1">
            <a:spLocks noGrp="1"/>
          </p:cNvSpPr>
          <p:nvPr>
            <p:ph type="body" sz="half" idx="1"/>
          </p:nvPr>
        </p:nvSpPr>
        <p:spPr>
          <a:xfrm>
            <a:off x="1676400" y="3651250"/>
            <a:ext cx="10363200" cy="8702676"/>
          </a:xfrm>
          <a:prstGeom prst="rect">
            <a:avLst/>
          </a:prstGeom>
        </p:spPr>
        <p:txBody>
          <a:bodyPr/>
          <a:lstStyle>
            <a:lvl1pPr defTabSz="2438337"/>
            <a:lvl2pPr defTabSz="2438337"/>
            <a:lvl3pPr defTabSz="2438337"/>
            <a:lvl4pPr defTabSz="2438337"/>
            <a:lvl5pPr defTabSz="2438337"/>
          </a:lstStyle>
          <a:p>
            <a:r>
              <a:t>Body Level One</a:t>
            </a:r>
          </a:p>
          <a:p>
            <a:pPr lvl="1"/>
            <a:r>
              <a:t>Body Level Two</a:t>
            </a:r>
          </a:p>
          <a:p>
            <a:pPr lvl="2"/>
            <a:r>
              <a:t>Body Level Three</a:t>
            </a:r>
          </a:p>
          <a:p>
            <a:pPr lvl="3"/>
            <a:r>
              <a:t>Body Level Four</a:t>
            </a:r>
          </a:p>
          <a:p>
            <a:pPr lvl="4"/>
            <a:r>
              <a:t>Body Level Five</a:t>
            </a:r>
          </a:p>
        </p:txBody>
      </p:sp>
      <p:sp>
        <p:nvSpPr>
          <p:cNvPr id="123" name="Straight Connector 8"/>
          <p:cNvSpPr/>
          <p:nvPr/>
        </p:nvSpPr>
        <p:spPr>
          <a:xfrm>
            <a:off x="1676400" y="3381376"/>
            <a:ext cx="21031201" cy="1"/>
          </a:xfrm>
          <a:prstGeom prst="line">
            <a:avLst/>
          </a:prstGeom>
          <a:ln>
            <a:solidFill>
              <a:srgbClr val="009EF9"/>
            </a:solidFill>
          </a:ln>
        </p:spPr>
        <p:txBody>
          <a:bodyPr lIns="45718" tIns="45718" rIns="45718" bIns="45718"/>
          <a:lstStyle/>
          <a:p>
            <a:endParaRPr/>
          </a:p>
        </p:txBody>
      </p:sp>
      <p:sp>
        <p:nvSpPr>
          <p:cNvPr id="124" name="Slide Number"/>
          <p:cNvSpPr txBox="1">
            <a:spLocks noGrp="1"/>
          </p:cNvSpPr>
          <p:nvPr>
            <p:ph type="sldNum" sz="quarter" idx="2"/>
          </p:nvPr>
        </p:nvSpPr>
        <p:spPr>
          <a:xfrm>
            <a:off x="12001500" y="13080999"/>
            <a:ext cx="368504" cy="3746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131" name="Title Text"/>
          <p:cNvSpPr txBox="1">
            <a:spLocks noGrp="1"/>
          </p:cNvSpPr>
          <p:nvPr>
            <p:ph type="title"/>
          </p:nvPr>
        </p:nvSpPr>
        <p:spPr>
          <a:xfrm>
            <a:off x="1676400" y="36511"/>
            <a:ext cx="21031200" cy="2651126"/>
          </a:xfrm>
          <a:prstGeom prst="rect">
            <a:avLst/>
          </a:prstGeom>
        </p:spPr>
        <p:txBody>
          <a:bodyPr anchor="b"/>
          <a:lstStyle>
            <a:lvl1pPr defTabSz="2438337">
              <a:defRPr sz="7200" spc="-170"/>
            </a:lvl1pPr>
          </a:lstStyle>
          <a:p>
            <a:r>
              <a:t>Title Text</a:t>
            </a:r>
          </a:p>
        </p:txBody>
      </p:sp>
      <p:sp>
        <p:nvSpPr>
          <p:cNvPr id="132" name="Body Level One…"/>
          <p:cNvSpPr txBox="1">
            <a:spLocks noGrp="1"/>
          </p:cNvSpPr>
          <p:nvPr>
            <p:ph type="body" idx="1"/>
          </p:nvPr>
        </p:nvSpPr>
        <p:spPr>
          <a:xfrm>
            <a:off x="1676400" y="3000319"/>
            <a:ext cx="15774692" cy="8702677"/>
          </a:xfrm>
          <a:prstGeom prst="rect">
            <a:avLst/>
          </a:prstGeom>
        </p:spPr>
        <p:txBody>
          <a:bodyPr/>
          <a:lstStyle>
            <a:lvl1pPr defTabSz="2438337"/>
            <a:lvl2pPr defTabSz="2438337"/>
            <a:lvl3pPr defTabSz="2438337"/>
            <a:lvl4pPr defTabSz="2438337"/>
            <a:lvl5pPr defTabSz="2438337"/>
          </a:lstStyle>
          <a:p>
            <a:r>
              <a:t>Body Level One</a:t>
            </a:r>
          </a:p>
          <a:p>
            <a:pPr lvl="1"/>
            <a:r>
              <a:t>Body Level Two</a:t>
            </a:r>
          </a:p>
          <a:p>
            <a:pPr lvl="2"/>
            <a:r>
              <a:t>Body Level Three</a:t>
            </a:r>
          </a:p>
          <a:p>
            <a:pPr lvl="3"/>
            <a:r>
              <a:t>Body Level Four</a:t>
            </a:r>
          </a:p>
          <a:p>
            <a:pPr lvl="4"/>
            <a:r>
              <a:t>Body Level Five</a:t>
            </a:r>
          </a:p>
        </p:txBody>
      </p:sp>
      <p:sp>
        <p:nvSpPr>
          <p:cNvPr id="133" name="Straight Connector 7"/>
          <p:cNvSpPr/>
          <p:nvPr/>
        </p:nvSpPr>
        <p:spPr>
          <a:xfrm>
            <a:off x="1676400" y="2858116"/>
            <a:ext cx="21031201" cy="1"/>
          </a:xfrm>
          <a:prstGeom prst="line">
            <a:avLst/>
          </a:prstGeom>
          <a:ln>
            <a:solidFill>
              <a:srgbClr val="009EF9"/>
            </a:solidFill>
          </a:ln>
        </p:spPr>
        <p:txBody>
          <a:bodyPr lIns="45718" tIns="45718" rIns="45718" bIns="45718"/>
          <a:lstStyle/>
          <a:p>
            <a:endParaRPr/>
          </a:p>
        </p:txBody>
      </p:sp>
      <p:sp>
        <p:nvSpPr>
          <p:cNvPr id="134" name="Slide Number"/>
          <p:cNvSpPr txBox="1">
            <a:spLocks noGrp="1"/>
          </p:cNvSpPr>
          <p:nvPr>
            <p:ph type="sldNum" sz="quarter" idx="2"/>
          </p:nvPr>
        </p:nvSpPr>
        <p:spPr>
          <a:xfrm>
            <a:off x="12001500" y="13080999"/>
            <a:ext cx="368504" cy="3746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41" name="Slide Title"/>
          <p:cNvSpPr txBox="1">
            <a:spLocks noGrp="1"/>
          </p:cNvSpPr>
          <p:nvPr>
            <p:ph type="title" hasCustomPrompt="1"/>
          </p:nvPr>
        </p:nvSpPr>
        <p:spPr>
          <a:prstGeom prst="rect">
            <a:avLst/>
          </a:prstGeom>
        </p:spPr>
        <p:txBody>
          <a:bodyPr/>
          <a:lstStyle/>
          <a:p>
            <a:r>
              <a:t>Slide Title</a:t>
            </a:r>
          </a:p>
        </p:txBody>
      </p:sp>
      <p:sp>
        <p:nvSpPr>
          <p:cNvPr id="142" name="Slide Subtitle"/>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143"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14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21" name="Slide Title"/>
          <p:cNvSpPr txBox="1">
            <a:spLocks noGrp="1"/>
          </p:cNvSpPr>
          <p:nvPr>
            <p:ph type="title" hasCustomPrompt="1"/>
          </p:nvPr>
        </p:nvSpPr>
        <p:spPr>
          <a:xfrm>
            <a:off x="1206500" y="1079500"/>
            <a:ext cx="21971000" cy="1433164"/>
          </a:xfrm>
          <a:prstGeom prst="rect">
            <a:avLst/>
          </a:prstGeom>
        </p:spPr>
        <p:txBody>
          <a:bodyPr/>
          <a:lstStyle>
            <a:lvl1pPr defTabSz="2438337">
              <a:defRPr spc="-170"/>
            </a:lvl1pPr>
          </a:lstStyle>
          <a:p>
            <a:r>
              <a:t>Slide Title</a:t>
            </a:r>
          </a:p>
        </p:txBody>
      </p:sp>
      <p:sp>
        <p:nvSpPr>
          <p:cNvPr id="22" name="Body Level One…"/>
          <p:cNvSpPr txBox="1">
            <a:spLocks noGrp="1"/>
          </p:cNvSpPr>
          <p:nvPr>
            <p:ph type="body" sz="quarter" idx="1" hasCustomPrompt="1"/>
          </p:nvPr>
        </p:nvSpPr>
        <p:spPr>
          <a:xfrm>
            <a:off x="1206500" y="2372961"/>
            <a:ext cx="21971000" cy="934781"/>
          </a:xfrm>
          <a:prstGeom prst="rect">
            <a:avLst/>
          </a:prstGeom>
        </p:spPr>
        <p:txBody>
          <a:bodyPr lIns="45718" tIns="45718" rIns="45718" bIns="45718"/>
          <a:lstStyle>
            <a:lvl1pPr marL="0" indent="0" defTabSz="825500">
              <a:lnSpc>
                <a:spcPct val="100000"/>
              </a:lnSpc>
              <a:spcBef>
                <a:spcPts val="0"/>
              </a:spcBef>
              <a:buSzTx/>
              <a:buNone/>
              <a:defRPr sz="5500" b="1"/>
            </a:lvl1pPr>
            <a:lvl2pPr marL="1308100" indent="-698500" defTabSz="825500">
              <a:lnSpc>
                <a:spcPct val="100000"/>
              </a:lnSpc>
              <a:spcBef>
                <a:spcPts val="0"/>
              </a:spcBef>
              <a:defRPr sz="5500" b="1"/>
            </a:lvl2pPr>
            <a:lvl3pPr marL="1917700" indent="-698500" defTabSz="825500">
              <a:lnSpc>
                <a:spcPct val="100000"/>
              </a:lnSpc>
              <a:spcBef>
                <a:spcPts val="0"/>
              </a:spcBef>
              <a:defRPr sz="5500" b="1"/>
            </a:lvl3pPr>
            <a:lvl4pPr marL="2527300" indent="-698500" defTabSz="825500">
              <a:lnSpc>
                <a:spcPct val="100000"/>
              </a:lnSpc>
              <a:spcBef>
                <a:spcPts val="0"/>
              </a:spcBef>
              <a:defRPr sz="5500" b="1"/>
            </a:lvl4pPr>
            <a:lvl5pPr marL="3136900" indent="-698500" defTabSz="825500">
              <a:lnSpc>
                <a:spcPct val="100000"/>
              </a:lnSpc>
              <a:spcBef>
                <a:spcPts val="0"/>
              </a:spcBef>
              <a:defRPr sz="5500" b="1"/>
            </a:lvl5pPr>
          </a:lstStyle>
          <a:p>
            <a:r>
              <a:t>Slide Subtitle</a:t>
            </a:r>
          </a:p>
          <a:p>
            <a:pPr lvl="1"/>
            <a:endParaRPr/>
          </a:p>
          <a:p>
            <a:pPr lvl="2"/>
            <a:endParaRPr/>
          </a:p>
          <a:p>
            <a:pPr lvl="3"/>
            <a:endParaRPr/>
          </a:p>
          <a:p>
            <a:pPr lvl="4"/>
            <a:endParaRPr/>
          </a:p>
        </p:txBody>
      </p:sp>
      <p:sp>
        <p:nvSpPr>
          <p:cNvPr id="23" name="Body Level One…"/>
          <p:cNvSpPr txBox="1">
            <a:spLocks noGrp="1"/>
          </p:cNvSpPr>
          <p:nvPr>
            <p:ph type="body" idx="21" hasCustomPrompt="1"/>
          </p:nvPr>
        </p:nvSpPr>
        <p:spPr>
          <a:xfrm>
            <a:off x="1206500" y="4248503"/>
            <a:ext cx="21971000" cy="8256014"/>
          </a:xfrm>
          <a:prstGeom prst="rect">
            <a:avLst/>
          </a:prstGeom>
        </p:spPr>
        <p:txBody>
          <a:bodyPr/>
          <a:lstStyle>
            <a:lvl1pPr defTabSz="2438337"/>
          </a:lstStyle>
          <a:p>
            <a:r>
              <a:t>Slide bullet text</a:t>
            </a:r>
          </a:p>
        </p:txBody>
      </p:sp>
      <p:sp>
        <p:nvSpPr>
          <p:cNvPr id="24" name="Slide Number"/>
          <p:cNvSpPr txBox="1">
            <a:spLocks noGrp="1"/>
          </p:cNvSpPr>
          <p:nvPr>
            <p:ph type="sldNum" sz="quarter" idx="2"/>
          </p:nvPr>
        </p:nvSpPr>
        <p:spPr>
          <a:xfrm>
            <a:off x="12001500" y="13080999"/>
            <a:ext cx="368504" cy="3746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mp; Photo">
    <p:spTree>
      <p:nvGrpSpPr>
        <p:cNvPr id="1" name=""/>
        <p:cNvGrpSpPr/>
        <p:nvPr/>
      </p:nvGrpSpPr>
      <p:grpSpPr>
        <a:xfrm>
          <a:off x="0" y="0"/>
          <a:ext cx="0" cy="0"/>
          <a:chOff x="0" y="0"/>
          <a:chExt cx="0" cy="0"/>
        </a:xfrm>
      </p:grpSpPr>
      <p:sp>
        <p:nvSpPr>
          <p:cNvPr id="31" name="666699290_02_crop_3159x1892.jpg"/>
          <p:cNvSpPr>
            <a:spLocks noGrp="1"/>
          </p:cNvSpPr>
          <p:nvPr>
            <p:ph type="pic" idx="21"/>
          </p:nvPr>
        </p:nvSpPr>
        <p:spPr>
          <a:xfrm>
            <a:off x="-1155700" y="-1295400"/>
            <a:ext cx="26746200" cy="16018933"/>
          </a:xfrm>
          <a:prstGeom prst="rect">
            <a:avLst/>
          </a:prstGeom>
        </p:spPr>
        <p:txBody>
          <a:bodyPr lIns="91439" tIns="45719" rIns="91439" bIns="45719">
            <a:noAutofit/>
          </a:bodyPr>
          <a:lstStyle/>
          <a:p>
            <a:endParaRPr/>
          </a:p>
        </p:txBody>
      </p:sp>
      <p:sp>
        <p:nvSpPr>
          <p:cNvPr id="32" name="Presentation Title"/>
          <p:cNvSpPr txBox="1">
            <a:spLocks noGrp="1"/>
          </p:cNvSpPr>
          <p:nvPr>
            <p:ph type="title" hasCustomPrompt="1"/>
          </p:nvPr>
        </p:nvSpPr>
        <p:spPr>
          <a:xfrm>
            <a:off x="1206500" y="7124700"/>
            <a:ext cx="21971000" cy="4648200"/>
          </a:xfrm>
          <a:prstGeom prst="rect">
            <a:avLst/>
          </a:prstGeom>
        </p:spPr>
        <p:txBody>
          <a:bodyPr anchor="b"/>
          <a:lstStyle>
            <a:lvl1pPr defTabSz="2438337">
              <a:defRPr sz="11600" spc="-232">
                <a:solidFill>
                  <a:srgbClr val="000000"/>
                </a:solidFill>
              </a:defRPr>
            </a:lvl1pPr>
          </a:lstStyle>
          <a:p>
            <a:r>
              <a:t>Presentation Title</a:t>
            </a:r>
          </a:p>
        </p:txBody>
      </p:sp>
      <p:sp>
        <p:nvSpPr>
          <p:cNvPr id="33" name="Body Level One…"/>
          <p:cNvSpPr txBox="1">
            <a:spLocks noGrp="1"/>
          </p:cNvSpPr>
          <p:nvPr>
            <p:ph type="body" sz="quarter" idx="1" hasCustomPrompt="1"/>
          </p:nvPr>
        </p:nvSpPr>
        <p:spPr>
          <a:xfrm>
            <a:off x="1207690" y="1106137"/>
            <a:ext cx="21968621" cy="636980"/>
          </a:xfrm>
          <a:prstGeom prst="rect">
            <a:avLst/>
          </a:prstGeom>
        </p:spPr>
        <p:txBody>
          <a:bodyPr lIns="45718" tIns="45718" rIns="45718" bIns="45718"/>
          <a:lstStyle>
            <a:lvl1pPr marL="0" indent="0" defTabSz="825500">
              <a:lnSpc>
                <a:spcPct val="100000"/>
              </a:lnSpc>
              <a:spcBef>
                <a:spcPts val="0"/>
              </a:spcBef>
              <a:buSzTx/>
              <a:buNone/>
              <a:defRPr sz="3600" b="1"/>
            </a:lvl1pPr>
            <a:lvl2pPr marL="1066800" indent="-457200" defTabSz="825500">
              <a:lnSpc>
                <a:spcPct val="100000"/>
              </a:lnSpc>
              <a:spcBef>
                <a:spcPts val="0"/>
              </a:spcBef>
              <a:defRPr sz="3600" b="1"/>
            </a:lvl2pPr>
            <a:lvl3pPr marL="1676400" indent="-457200" defTabSz="825500">
              <a:lnSpc>
                <a:spcPct val="100000"/>
              </a:lnSpc>
              <a:spcBef>
                <a:spcPts val="0"/>
              </a:spcBef>
              <a:defRPr sz="3600" b="1"/>
            </a:lvl3pPr>
            <a:lvl4pPr marL="2286000" indent="-457200" defTabSz="825500">
              <a:lnSpc>
                <a:spcPct val="100000"/>
              </a:lnSpc>
              <a:spcBef>
                <a:spcPts val="0"/>
              </a:spcBef>
              <a:defRPr sz="3600" b="1"/>
            </a:lvl4pPr>
            <a:lvl5pPr marL="2895600" indent="-457200" defTabSz="825500">
              <a:lnSpc>
                <a:spcPct val="100000"/>
              </a:lnSpc>
              <a:spcBef>
                <a:spcPts val="0"/>
              </a:spcBef>
              <a:defRPr sz="3600" b="1"/>
            </a:lvl5pPr>
          </a:lstStyle>
          <a:p>
            <a:r>
              <a:t>Author and Date</a:t>
            </a:r>
          </a:p>
          <a:p>
            <a:pPr lvl="1"/>
            <a:endParaRPr/>
          </a:p>
          <a:p>
            <a:pPr lvl="2"/>
            <a:endParaRPr/>
          </a:p>
          <a:p>
            <a:pPr lvl="3"/>
            <a:endParaRPr/>
          </a:p>
          <a:p>
            <a:pPr lvl="4"/>
            <a:endParaRPr/>
          </a:p>
        </p:txBody>
      </p:sp>
      <p:sp>
        <p:nvSpPr>
          <p:cNvPr id="34" name="Body Level One…"/>
          <p:cNvSpPr txBox="1">
            <a:spLocks noGrp="1"/>
          </p:cNvSpPr>
          <p:nvPr>
            <p:ph type="body" sz="quarter" idx="22" hasCustomPrompt="1"/>
          </p:nvPr>
        </p:nvSpPr>
        <p:spPr>
          <a:xfrm>
            <a:off x="1206500" y="11609909"/>
            <a:ext cx="21971000" cy="1116953"/>
          </a:xfrm>
          <a:prstGeom prst="rect">
            <a:avLst/>
          </a:prstGeom>
        </p:spPr>
        <p:txBody>
          <a:bodyPr/>
          <a:lstStyle>
            <a:lvl1pPr marL="0" indent="0" defTabSz="825500">
              <a:lnSpc>
                <a:spcPct val="100000"/>
              </a:lnSpc>
              <a:spcBef>
                <a:spcPts val="0"/>
              </a:spcBef>
              <a:buSzTx/>
              <a:buNone/>
              <a:defRPr sz="5500" b="1"/>
            </a:lvl1pPr>
          </a:lstStyle>
          <a:p>
            <a:r>
              <a:t>Presentation Subtitle</a:t>
            </a:r>
          </a:p>
        </p:txBody>
      </p:sp>
      <p:sp>
        <p:nvSpPr>
          <p:cNvPr id="35" name="Slide Number"/>
          <p:cNvSpPr txBox="1">
            <a:spLocks noGrp="1"/>
          </p:cNvSpPr>
          <p:nvPr>
            <p:ph type="sldNum" sz="quarter" idx="2"/>
          </p:nvPr>
        </p:nvSpPr>
        <p:spPr>
          <a:xfrm>
            <a:off x="12001500" y="13080999"/>
            <a:ext cx="368504" cy="3746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amp; Photo Alt">
    <p:spTree>
      <p:nvGrpSpPr>
        <p:cNvPr id="1" name=""/>
        <p:cNvGrpSpPr/>
        <p:nvPr/>
      </p:nvGrpSpPr>
      <p:grpSpPr>
        <a:xfrm>
          <a:off x="0" y="0"/>
          <a:ext cx="0" cy="0"/>
          <a:chOff x="0" y="0"/>
          <a:chExt cx="0" cy="0"/>
        </a:xfrm>
      </p:grpSpPr>
      <p:sp>
        <p:nvSpPr>
          <p:cNvPr id="42" name="910457886_1434x1669.jpg"/>
          <p:cNvSpPr>
            <a:spLocks noGrp="1"/>
          </p:cNvSpPr>
          <p:nvPr>
            <p:ph type="pic" idx="21"/>
          </p:nvPr>
        </p:nvSpPr>
        <p:spPr>
          <a:xfrm>
            <a:off x="10972800" y="-203200"/>
            <a:ext cx="12144837" cy="14135100"/>
          </a:xfrm>
          <a:prstGeom prst="rect">
            <a:avLst/>
          </a:prstGeom>
        </p:spPr>
        <p:txBody>
          <a:bodyPr lIns="91439" tIns="45719" rIns="91439" bIns="45719">
            <a:noAutofit/>
          </a:bodyPr>
          <a:lstStyle/>
          <a:p>
            <a:endParaRPr/>
          </a:p>
        </p:txBody>
      </p:sp>
      <p:sp>
        <p:nvSpPr>
          <p:cNvPr id="43" name="Slide Title"/>
          <p:cNvSpPr txBox="1">
            <a:spLocks noGrp="1"/>
          </p:cNvSpPr>
          <p:nvPr>
            <p:ph type="title" hasCustomPrompt="1"/>
          </p:nvPr>
        </p:nvSpPr>
        <p:spPr>
          <a:xfrm>
            <a:off x="1206500" y="1270000"/>
            <a:ext cx="9779000" cy="5882274"/>
          </a:xfrm>
          <a:prstGeom prst="rect">
            <a:avLst/>
          </a:prstGeom>
        </p:spPr>
        <p:txBody>
          <a:bodyPr anchor="b"/>
          <a:lstStyle>
            <a:lvl1pPr defTabSz="2438337">
              <a:defRPr spc="-170">
                <a:solidFill>
                  <a:srgbClr val="000000"/>
                </a:solidFill>
              </a:defRPr>
            </a:lvl1pPr>
          </a:lstStyle>
          <a:p>
            <a:r>
              <a:t>Slide Title</a:t>
            </a:r>
          </a:p>
        </p:txBody>
      </p:sp>
      <p:sp>
        <p:nvSpPr>
          <p:cNvPr id="44" name="Body Level One…"/>
          <p:cNvSpPr txBox="1">
            <a:spLocks noGrp="1"/>
          </p:cNvSpPr>
          <p:nvPr>
            <p:ph type="body" sz="quarter" idx="1" hasCustomPrompt="1"/>
          </p:nvPr>
        </p:nvSpPr>
        <p:spPr>
          <a:xfrm>
            <a:off x="1206500" y="7060576"/>
            <a:ext cx="9779000" cy="5385424"/>
          </a:xfrm>
          <a:prstGeom prst="rect">
            <a:avLst/>
          </a:prstGeom>
        </p:spPr>
        <p:txBody>
          <a:bodyPr/>
          <a:lstStyle>
            <a:lvl1pPr marL="0" indent="0" defTabSz="825500">
              <a:lnSpc>
                <a:spcPct val="100000"/>
              </a:lnSpc>
              <a:spcBef>
                <a:spcPts val="0"/>
              </a:spcBef>
              <a:buSzTx/>
              <a:buNone/>
              <a:defRPr sz="5500" b="1"/>
            </a:lvl1pPr>
            <a:lvl2pPr marL="0" indent="0" defTabSz="825500">
              <a:lnSpc>
                <a:spcPct val="100000"/>
              </a:lnSpc>
              <a:spcBef>
                <a:spcPts val="0"/>
              </a:spcBef>
              <a:buSzTx/>
              <a:buNone/>
              <a:defRPr sz="5500" b="1"/>
            </a:lvl2pPr>
            <a:lvl3pPr marL="0" indent="0" defTabSz="825500">
              <a:lnSpc>
                <a:spcPct val="100000"/>
              </a:lnSpc>
              <a:spcBef>
                <a:spcPts val="0"/>
              </a:spcBef>
              <a:buSzTx/>
              <a:buNone/>
              <a:defRPr sz="5500" b="1"/>
            </a:lvl3pPr>
            <a:lvl4pPr marL="0" indent="0" defTabSz="825500">
              <a:lnSpc>
                <a:spcPct val="100000"/>
              </a:lnSpc>
              <a:spcBef>
                <a:spcPts val="0"/>
              </a:spcBef>
              <a:buSzTx/>
              <a:buNone/>
              <a:defRPr sz="5500" b="1"/>
            </a:lvl4pPr>
            <a:lvl5pPr marL="0" indent="0" defTabSz="825500">
              <a:lnSpc>
                <a:spcPct val="100000"/>
              </a:lnSpc>
              <a:spcBef>
                <a:spcPts val="0"/>
              </a:spcBef>
              <a:buSzTx/>
              <a:buNone/>
              <a:defRPr sz="5500" b="1"/>
            </a:lvl5pPr>
          </a:lstStyle>
          <a:p>
            <a:r>
              <a:t>Slide Subtitle</a:t>
            </a:r>
          </a:p>
          <a:p>
            <a:pPr lvl="1"/>
            <a:endParaRPr/>
          </a:p>
          <a:p>
            <a:pPr lvl="2"/>
            <a:endParaRPr/>
          </a:p>
          <a:p>
            <a:pPr lvl="3"/>
            <a:endParaRPr/>
          </a:p>
          <a:p>
            <a:pPr lvl="4"/>
            <a:endParaRPr/>
          </a:p>
        </p:txBody>
      </p:sp>
      <p:sp>
        <p:nvSpPr>
          <p:cNvPr id="45" name="Slide Number"/>
          <p:cNvSpPr txBox="1">
            <a:spLocks noGrp="1"/>
          </p:cNvSpPr>
          <p:nvPr>
            <p:ph type="sldNum" sz="quarter" idx="2"/>
          </p:nvPr>
        </p:nvSpPr>
        <p:spPr>
          <a:xfrm>
            <a:off x="12001500" y="13085233"/>
            <a:ext cx="368504" cy="3746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Section">
    <p:spTree>
      <p:nvGrpSpPr>
        <p:cNvPr id="1" name=""/>
        <p:cNvGrpSpPr/>
        <p:nvPr/>
      </p:nvGrpSpPr>
      <p:grpSpPr>
        <a:xfrm>
          <a:off x="0" y="0"/>
          <a:ext cx="0" cy="0"/>
          <a:chOff x="0" y="0"/>
          <a:chExt cx="0" cy="0"/>
        </a:xfrm>
      </p:grpSpPr>
      <p:sp>
        <p:nvSpPr>
          <p:cNvPr id="52" name="Section Title"/>
          <p:cNvSpPr txBox="1">
            <a:spLocks noGrp="1"/>
          </p:cNvSpPr>
          <p:nvPr>
            <p:ph type="title" hasCustomPrompt="1"/>
          </p:nvPr>
        </p:nvSpPr>
        <p:spPr>
          <a:xfrm>
            <a:off x="1206496" y="4533900"/>
            <a:ext cx="21971005" cy="4648200"/>
          </a:xfrm>
          <a:prstGeom prst="rect">
            <a:avLst/>
          </a:prstGeom>
        </p:spPr>
        <p:txBody>
          <a:bodyPr anchor="ctr"/>
          <a:lstStyle>
            <a:lvl1pPr defTabSz="2438337">
              <a:defRPr sz="11600" b="0" spc="-232">
                <a:solidFill>
                  <a:srgbClr val="000000"/>
                </a:solidFill>
                <a:latin typeface="Helvetica Neue Medium"/>
                <a:ea typeface="Helvetica Neue Medium"/>
                <a:cs typeface="Helvetica Neue Medium"/>
                <a:sym typeface="Helvetica Neue Medium"/>
              </a:defRPr>
            </a:lvl1pPr>
          </a:lstStyle>
          <a:p>
            <a:r>
              <a:t>Section Title</a:t>
            </a:r>
          </a:p>
        </p:txBody>
      </p:sp>
      <p:sp>
        <p:nvSpPr>
          <p:cNvPr id="53" name="Slide Number"/>
          <p:cNvSpPr txBox="1">
            <a:spLocks noGrp="1"/>
          </p:cNvSpPr>
          <p:nvPr>
            <p:ph type="sldNum" sz="quarter" idx="2"/>
          </p:nvPr>
        </p:nvSpPr>
        <p:spPr>
          <a:xfrm>
            <a:off x="12001500" y="13085233"/>
            <a:ext cx="368504" cy="3746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60" name="Agenda Title"/>
          <p:cNvSpPr txBox="1">
            <a:spLocks noGrp="1"/>
          </p:cNvSpPr>
          <p:nvPr>
            <p:ph type="title" hasCustomPrompt="1"/>
          </p:nvPr>
        </p:nvSpPr>
        <p:spPr>
          <a:xfrm>
            <a:off x="1206500" y="1079500"/>
            <a:ext cx="21971000" cy="1435100"/>
          </a:xfrm>
          <a:prstGeom prst="rect">
            <a:avLst/>
          </a:prstGeom>
        </p:spPr>
        <p:txBody>
          <a:bodyPr/>
          <a:lstStyle>
            <a:lvl1pPr defTabSz="2438337">
              <a:defRPr spc="-170"/>
            </a:lvl1pPr>
          </a:lstStyle>
          <a:p>
            <a:r>
              <a:t>Agenda Title</a:t>
            </a:r>
          </a:p>
        </p:txBody>
      </p:sp>
      <p:sp>
        <p:nvSpPr>
          <p:cNvPr id="61" name="Body Level One…"/>
          <p:cNvSpPr txBox="1">
            <a:spLocks noGrp="1"/>
          </p:cNvSpPr>
          <p:nvPr>
            <p:ph type="body" sz="quarter" idx="1" hasCustomPrompt="1"/>
          </p:nvPr>
        </p:nvSpPr>
        <p:spPr>
          <a:xfrm>
            <a:off x="1206500" y="2372961"/>
            <a:ext cx="21971000" cy="934781"/>
          </a:xfrm>
          <a:prstGeom prst="rect">
            <a:avLst/>
          </a:prstGeom>
        </p:spPr>
        <p:txBody>
          <a:bodyPr lIns="45718" tIns="45718" rIns="45718" bIns="45718"/>
          <a:lstStyle>
            <a:lvl1pPr marL="0" indent="0" defTabSz="825500">
              <a:lnSpc>
                <a:spcPct val="100000"/>
              </a:lnSpc>
              <a:spcBef>
                <a:spcPts val="0"/>
              </a:spcBef>
              <a:buSzTx/>
              <a:buNone/>
              <a:defRPr sz="5500" b="1"/>
            </a:lvl1pPr>
            <a:lvl2pPr marL="1308100" indent="-698500" defTabSz="825500">
              <a:lnSpc>
                <a:spcPct val="100000"/>
              </a:lnSpc>
              <a:spcBef>
                <a:spcPts val="0"/>
              </a:spcBef>
              <a:defRPr sz="5500" b="1"/>
            </a:lvl2pPr>
            <a:lvl3pPr marL="1917700" indent="-698500" defTabSz="825500">
              <a:lnSpc>
                <a:spcPct val="100000"/>
              </a:lnSpc>
              <a:spcBef>
                <a:spcPts val="0"/>
              </a:spcBef>
              <a:defRPr sz="5500" b="1"/>
            </a:lvl3pPr>
            <a:lvl4pPr marL="2527300" indent="-698500" defTabSz="825500">
              <a:lnSpc>
                <a:spcPct val="100000"/>
              </a:lnSpc>
              <a:spcBef>
                <a:spcPts val="0"/>
              </a:spcBef>
              <a:defRPr sz="5500" b="1"/>
            </a:lvl4pPr>
            <a:lvl5pPr marL="3136900" indent="-698500" defTabSz="825500">
              <a:lnSpc>
                <a:spcPct val="100000"/>
              </a:lnSpc>
              <a:spcBef>
                <a:spcPts val="0"/>
              </a:spcBef>
              <a:defRPr sz="5500" b="1"/>
            </a:lvl5pPr>
          </a:lstStyle>
          <a:p>
            <a:r>
              <a:t>Agenda Subtitle</a:t>
            </a:r>
          </a:p>
          <a:p>
            <a:pPr lvl="1"/>
            <a:endParaRPr/>
          </a:p>
          <a:p>
            <a:pPr lvl="2"/>
            <a:endParaRPr/>
          </a:p>
          <a:p>
            <a:pPr lvl="3"/>
            <a:endParaRPr/>
          </a:p>
          <a:p>
            <a:pPr lvl="4"/>
            <a:endParaRPr/>
          </a:p>
        </p:txBody>
      </p:sp>
      <p:sp>
        <p:nvSpPr>
          <p:cNvPr id="62" name="Body Level One…"/>
          <p:cNvSpPr txBox="1">
            <a:spLocks noGrp="1"/>
          </p:cNvSpPr>
          <p:nvPr>
            <p:ph type="body" idx="21" hasCustomPrompt="1"/>
          </p:nvPr>
        </p:nvSpPr>
        <p:spPr>
          <a:xfrm>
            <a:off x="1206500" y="4248503"/>
            <a:ext cx="21971000" cy="8256014"/>
          </a:xfrm>
          <a:prstGeom prst="rect">
            <a:avLst/>
          </a:prstGeom>
        </p:spPr>
        <p:txBody>
          <a:bodyPr/>
          <a:lstStyle>
            <a:lvl1pPr marL="0" indent="0" defTabSz="825500">
              <a:lnSpc>
                <a:spcPct val="100000"/>
              </a:lnSpc>
              <a:spcBef>
                <a:spcPts val="1800"/>
              </a:spcBef>
              <a:buSzTx/>
              <a:buNone/>
              <a:defRPr sz="5500" spc="-99"/>
            </a:lvl1pPr>
          </a:lstStyle>
          <a:p>
            <a:r>
              <a:t>Agenda Topics</a:t>
            </a:r>
          </a:p>
        </p:txBody>
      </p:sp>
      <p:sp>
        <p:nvSpPr>
          <p:cNvPr id="63" name="Slide Number"/>
          <p:cNvSpPr txBox="1">
            <a:spLocks noGrp="1"/>
          </p:cNvSpPr>
          <p:nvPr>
            <p:ph type="sldNum" sz="quarter" idx="2"/>
          </p:nvPr>
        </p:nvSpPr>
        <p:spPr>
          <a:xfrm>
            <a:off x="12001500" y="13080999"/>
            <a:ext cx="368504" cy="3746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Statement">
    <p:spTree>
      <p:nvGrpSpPr>
        <p:cNvPr id="1" name=""/>
        <p:cNvGrpSpPr/>
        <p:nvPr/>
      </p:nvGrpSpPr>
      <p:grpSpPr>
        <a:xfrm>
          <a:off x="0" y="0"/>
          <a:ext cx="0" cy="0"/>
          <a:chOff x="0" y="0"/>
          <a:chExt cx="0" cy="0"/>
        </a:xfrm>
      </p:grpSpPr>
      <p:sp>
        <p:nvSpPr>
          <p:cNvPr id="70" name="Body Level One…"/>
          <p:cNvSpPr txBox="1">
            <a:spLocks noGrp="1"/>
          </p:cNvSpPr>
          <p:nvPr>
            <p:ph type="body" sz="half" idx="1" hasCustomPrompt="1"/>
          </p:nvPr>
        </p:nvSpPr>
        <p:spPr>
          <a:xfrm>
            <a:off x="1206500" y="4920843"/>
            <a:ext cx="21971000" cy="3874314"/>
          </a:xfrm>
          <a:prstGeom prst="rect">
            <a:avLst/>
          </a:prstGeom>
        </p:spPr>
        <p:txBody>
          <a:bodyPr anchor="ctr"/>
          <a:lstStyle>
            <a:lvl1pPr marL="0" indent="0" algn="ctr" defTabSz="2438337">
              <a:lnSpc>
                <a:spcPct val="80000"/>
              </a:lnSpc>
              <a:spcBef>
                <a:spcPts val="0"/>
              </a:spcBef>
              <a:buSzTx/>
              <a:buNone/>
              <a:defRPr sz="11600" spc="-232">
                <a:latin typeface="Helvetica Neue Medium"/>
                <a:ea typeface="Helvetica Neue Medium"/>
                <a:cs typeface="Helvetica Neue Medium"/>
                <a:sym typeface="Helvetica Neue Medium"/>
              </a:defRPr>
            </a:lvl1pPr>
            <a:lvl2pPr marL="0" indent="0" algn="ctr" defTabSz="2438337">
              <a:lnSpc>
                <a:spcPct val="80000"/>
              </a:lnSpc>
              <a:spcBef>
                <a:spcPts val="0"/>
              </a:spcBef>
              <a:buSzTx/>
              <a:buNone/>
              <a:defRPr sz="11600" spc="-232">
                <a:latin typeface="Helvetica Neue Medium"/>
                <a:ea typeface="Helvetica Neue Medium"/>
                <a:cs typeface="Helvetica Neue Medium"/>
                <a:sym typeface="Helvetica Neue Medium"/>
              </a:defRPr>
            </a:lvl2pPr>
            <a:lvl3pPr marL="0" indent="0" algn="ctr" defTabSz="2438337">
              <a:lnSpc>
                <a:spcPct val="80000"/>
              </a:lnSpc>
              <a:spcBef>
                <a:spcPts val="0"/>
              </a:spcBef>
              <a:buSzTx/>
              <a:buNone/>
              <a:defRPr sz="11600" spc="-232">
                <a:latin typeface="Helvetica Neue Medium"/>
                <a:ea typeface="Helvetica Neue Medium"/>
                <a:cs typeface="Helvetica Neue Medium"/>
                <a:sym typeface="Helvetica Neue Medium"/>
              </a:defRPr>
            </a:lvl3pPr>
            <a:lvl4pPr marL="0" indent="0" algn="ctr" defTabSz="2438337">
              <a:lnSpc>
                <a:spcPct val="80000"/>
              </a:lnSpc>
              <a:spcBef>
                <a:spcPts val="0"/>
              </a:spcBef>
              <a:buSzTx/>
              <a:buNone/>
              <a:defRPr sz="11600" spc="-232">
                <a:latin typeface="Helvetica Neue Medium"/>
                <a:ea typeface="Helvetica Neue Medium"/>
                <a:cs typeface="Helvetica Neue Medium"/>
                <a:sym typeface="Helvetica Neue Medium"/>
              </a:defRPr>
            </a:lvl4pPr>
            <a:lvl5pPr marL="0" indent="0" algn="ctr" defTabSz="2438337">
              <a:lnSpc>
                <a:spcPct val="80000"/>
              </a:lnSpc>
              <a:spcBef>
                <a:spcPts val="0"/>
              </a:spcBef>
              <a:buSzTx/>
              <a:buNone/>
              <a:defRPr sz="11600" spc="-232">
                <a:latin typeface="Helvetica Neue Medium"/>
                <a:ea typeface="Helvetica Neue Medium"/>
                <a:cs typeface="Helvetica Neue Medium"/>
                <a:sym typeface="Helvetica Neue Medium"/>
              </a:defRPr>
            </a:lvl5pPr>
          </a:lstStyle>
          <a:p>
            <a:r>
              <a:t>Statement</a:t>
            </a:r>
          </a:p>
          <a:p>
            <a:pPr lvl="1"/>
            <a:endParaRPr/>
          </a:p>
          <a:p>
            <a:pPr lvl="2"/>
            <a:endParaRPr/>
          </a:p>
          <a:p>
            <a:pPr lvl="3"/>
            <a:endParaRPr/>
          </a:p>
          <a:p>
            <a:pPr lvl="4"/>
            <a:endParaRPr/>
          </a:p>
        </p:txBody>
      </p:sp>
      <p:sp>
        <p:nvSpPr>
          <p:cNvPr id="71" name="Slide Number"/>
          <p:cNvSpPr txBox="1">
            <a:spLocks noGrp="1"/>
          </p:cNvSpPr>
          <p:nvPr>
            <p:ph type="sldNum" sz="quarter" idx="2"/>
          </p:nvPr>
        </p:nvSpPr>
        <p:spPr>
          <a:xfrm>
            <a:off x="12001500" y="13080999"/>
            <a:ext cx="368504" cy="3746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ig Fact">
    <p:spTree>
      <p:nvGrpSpPr>
        <p:cNvPr id="1" name=""/>
        <p:cNvGrpSpPr/>
        <p:nvPr/>
      </p:nvGrpSpPr>
      <p:grpSpPr>
        <a:xfrm>
          <a:off x="0" y="0"/>
          <a:ext cx="0" cy="0"/>
          <a:chOff x="0" y="0"/>
          <a:chExt cx="0" cy="0"/>
        </a:xfrm>
      </p:grpSpPr>
      <p:sp>
        <p:nvSpPr>
          <p:cNvPr id="78" name="Body Level One…"/>
          <p:cNvSpPr txBox="1">
            <a:spLocks noGrp="1"/>
          </p:cNvSpPr>
          <p:nvPr>
            <p:ph type="body" idx="1" hasCustomPrompt="1"/>
          </p:nvPr>
        </p:nvSpPr>
        <p:spPr>
          <a:xfrm>
            <a:off x="1206500" y="1075926"/>
            <a:ext cx="21971000" cy="7241586"/>
          </a:xfrm>
          <a:prstGeom prst="rect">
            <a:avLst/>
          </a:prstGeom>
        </p:spPr>
        <p:txBody>
          <a:bodyPr anchor="b"/>
          <a:lstStyle>
            <a:lvl1pPr marL="0" indent="0" algn="ctr" defTabSz="2438337">
              <a:lnSpc>
                <a:spcPct val="80000"/>
              </a:lnSpc>
              <a:spcBef>
                <a:spcPts val="0"/>
              </a:spcBef>
              <a:buSzTx/>
              <a:buNone/>
              <a:defRPr sz="25000" b="1" spc="-250"/>
            </a:lvl1pPr>
            <a:lvl2pPr marL="0" indent="0" algn="ctr" defTabSz="2438337">
              <a:lnSpc>
                <a:spcPct val="80000"/>
              </a:lnSpc>
              <a:spcBef>
                <a:spcPts val="0"/>
              </a:spcBef>
              <a:buSzTx/>
              <a:buNone/>
              <a:defRPr sz="25000" b="1" spc="-250"/>
            </a:lvl2pPr>
            <a:lvl3pPr marL="0" indent="0" algn="ctr" defTabSz="2438337">
              <a:lnSpc>
                <a:spcPct val="80000"/>
              </a:lnSpc>
              <a:spcBef>
                <a:spcPts val="0"/>
              </a:spcBef>
              <a:buSzTx/>
              <a:buNone/>
              <a:defRPr sz="25000" b="1" spc="-250"/>
            </a:lvl3pPr>
            <a:lvl4pPr marL="0" indent="0" algn="ctr" defTabSz="2438337">
              <a:lnSpc>
                <a:spcPct val="80000"/>
              </a:lnSpc>
              <a:spcBef>
                <a:spcPts val="0"/>
              </a:spcBef>
              <a:buSzTx/>
              <a:buNone/>
              <a:defRPr sz="25000" b="1" spc="-250"/>
            </a:lvl4pPr>
            <a:lvl5pPr marL="0" indent="0" algn="ctr" defTabSz="2438337">
              <a:lnSpc>
                <a:spcPct val="80000"/>
              </a:lnSpc>
              <a:spcBef>
                <a:spcPts val="0"/>
              </a:spcBef>
              <a:buSzTx/>
              <a:buNone/>
              <a:defRPr sz="25000" b="1" spc="-250"/>
            </a:lvl5pPr>
          </a:lstStyle>
          <a:p>
            <a:r>
              <a:t>100%</a:t>
            </a:r>
          </a:p>
          <a:p>
            <a:pPr lvl="1"/>
            <a:endParaRPr/>
          </a:p>
          <a:p>
            <a:pPr lvl="2"/>
            <a:endParaRPr/>
          </a:p>
          <a:p>
            <a:pPr lvl="3"/>
            <a:endParaRPr/>
          </a:p>
          <a:p>
            <a:pPr lvl="4"/>
            <a:endParaRPr/>
          </a:p>
        </p:txBody>
      </p:sp>
      <p:sp>
        <p:nvSpPr>
          <p:cNvPr id="79" name="Fact information"/>
          <p:cNvSpPr txBox="1">
            <a:spLocks noGrp="1"/>
          </p:cNvSpPr>
          <p:nvPr>
            <p:ph type="body" sz="quarter" idx="21" hasCustomPrompt="1"/>
          </p:nvPr>
        </p:nvSpPr>
        <p:spPr>
          <a:xfrm>
            <a:off x="1206500" y="8262180"/>
            <a:ext cx="21971000" cy="934780"/>
          </a:xfrm>
          <a:prstGeom prst="rect">
            <a:avLst/>
          </a:prstGeom>
        </p:spPr>
        <p:txBody>
          <a:bodyPr lIns="45718" tIns="45718" rIns="45718" bIns="45718"/>
          <a:lstStyle>
            <a:lvl1pPr marL="0" indent="0" algn="ctr" defTabSz="825500">
              <a:lnSpc>
                <a:spcPct val="100000"/>
              </a:lnSpc>
              <a:spcBef>
                <a:spcPts val="0"/>
              </a:spcBef>
              <a:buSzTx/>
              <a:buNone/>
              <a:defRPr sz="5500" b="1"/>
            </a:lvl1pPr>
          </a:lstStyle>
          <a:p>
            <a:r>
              <a:t>Fact information</a:t>
            </a:r>
          </a:p>
        </p:txBody>
      </p:sp>
      <p:sp>
        <p:nvSpPr>
          <p:cNvPr id="80" name="Slide Number"/>
          <p:cNvSpPr txBox="1">
            <a:spLocks noGrp="1"/>
          </p:cNvSpPr>
          <p:nvPr>
            <p:ph type="sldNum" sz="quarter" idx="2"/>
          </p:nvPr>
        </p:nvSpPr>
        <p:spPr>
          <a:xfrm>
            <a:off x="12001500" y="13080999"/>
            <a:ext cx="368504" cy="3746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87" name="Body Level One…"/>
          <p:cNvSpPr txBox="1">
            <a:spLocks noGrp="1"/>
          </p:cNvSpPr>
          <p:nvPr>
            <p:ph type="body" sz="quarter" idx="1" hasCustomPrompt="1"/>
          </p:nvPr>
        </p:nvSpPr>
        <p:spPr>
          <a:xfrm>
            <a:off x="2430024" y="10675453"/>
            <a:ext cx="20200054" cy="636980"/>
          </a:xfrm>
          <a:prstGeom prst="rect">
            <a:avLst/>
          </a:prstGeom>
        </p:spPr>
        <p:txBody>
          <a:bodyPr lIns="45718" tIns="45718" rIns="45718" bIns="45718"/>
          <a:lstStyle>
            <a:lvl1pPr marL="0" indent="0" defTabSz="825500">
              <a:lnSpc>
                <a:spcPct val="100000"/>
              </a:lnSpc>
              <a:spcBef>
                <a:spcPts val="0"/>
              </a:spcBef>
              <a:buSzTx/>
              <a:buNone/>
              <a:defRPr sz="3600" b="1"/>
            </a:lvl1pPr>
            <a:lvl2pPr marL="1066800" indent="-457200" defTabSz="825500">
              <a:lnSpc>
                <a:spcPct val="100000"/>
              </a:lnSpc>
              <a:spcBef>
                <a:spcPts val="0"/>
              </a:spcBef>
              <a:defRPr sz="3600" b="1"/>
            </a:lvl2pPr>
            <a:lvl3pPr marL="1676400" indent="-457200" defTabSz="825500">
              <a:lnSpc>
                <a:spcPct val="100000"/>
              </a:lnSpc>
              <a:spcBef>
                <a:spcPts val="0"/>
              </a:spcBef>
              <a:defRPr sz="3600" b="1"/>
            </a:lvl3pPr>
            <a:lvl4pPr marL="2286000" indent="-457200" defTabSz="825500">
              <a:lnSpc>
                <a:spcPct val="100000"/>
              </a:lnSpc>
              <a:spcBef>
                <a:spcPts val="0"/>
              </a:spcBef>
              <a:defRPr sz="3600" b="1"/>
            </a:lvl4pPr>
            <a:lvl5pPr marL="2895600" indent="-457200" defTabSz="825500">
              <a:lnSpc>
                <a:spcPct val="100000"/>
              </a:lnSpc>
              <a:spcBef>
                <a:spcPts val="0"/>
              </a:spcBef>
              <a:defRPr sz="3600" b="1"/>
            </a:lvl5pPr>
          </a:lstStyle>
          <a:p>
            <a:r>
              <a:t>Attribution</a:t>
            </a:r>
          </a:p>
          <a:p>
            <a:pPr lvl="1"/>
            <a:endParaRPr/>
          </a:p>
          <a:p>
            <a:pPr lvl="2"/>
            <a:endParaRPr/>
          </a:p>
          <a:p>
            <a:pPr lvl="3"/>
            <a:endParaRPr/>
          </a:p>
          <a:p>
            <a:pPr lvl="4"/>
            <a:endParaRPr/>
          </a:p>
        </p:txBody>
      </p:sp>
      <p:sp>
        <p:nvSpPr>
          <p:cNvPr id="88" name="Body Level One…"/>
          <p:cNvSpPr txBox="1">
            <a:spLocks noGrp="1"/>
          </p:cNvSpPr>
          <p:nvPr>
            <p:ph type="body" sz="half" idx="21" hasCustomPrompt="1"/>
          </p:nvPr>
        </p:nvSpPr>
        <p:spPr>
          <a:xfrm>
            <a:off x="1753923" y="4939860"/>
            <a:ext cx="20876154" cy="3836281"/>
          </a:xfrm>
          <a:prstGeom prst="rect">
            <a:avLst/>
          </a:prstGeom>
        </p:spPr>
        <p:txBody>
          <a:bodyPr/>
          <a:lstStyle>
            <a:lvl1pPr marL="469900" indent="-300876" defTabSz="2438337">
              <a:spcBef>
                <a:spcPts val="0"/>
              </a:spcBef>
              <a:buSzTx/>
              <a:buNone/>
              <a:defRPr sz="8500" spc="-200">
                <a:latin typeface="Helvetica Neue Medium"/>
                <a:ea typeface="Helvetica Neue Medium"/>
                <a:cs typeface="Helvetica Neue Medium"/>
                <a:sym typeface="Helvetica Neue Medium"/>
              </a:defRPr>
            </a:lvl1pPr>
          </a:lstStyle>
          <a:p>
            <a:r>
              <a:t>“Notable Quote”</a:t>
            </a:r>
          </a:p>
        </p:txBody>
      </p:sp>
      <p:sp>
        <p:nvSpPr>
          <p:cNvPr id="89" name="Slide Number"/>
          <p:cNvSpPr txBox="1">
            <a:spLocks noGrp="1"/>
          </p:cNvSpPr>
          <p:nvPr>
            <p:ph type="sldNum" sz="quarter" idx="2"/>
          </p:nvPr>
        </p:nvSpPr>
        <p:spPr>
          <a:xfrm>
            <a:off x="12001500" y="13080999"/>
            <a:ext cx="368504" cy="374600"/>
          </a:xfrm>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lide Title"/>
          <p:cNvSpPr txBox="1">
            <a:spLocks noGrp="1"/>
          </p:cNvSpPr>
          <p:nvPr>
            <p:ph type="title" hasCustomPrompt="1"/>
          </p:nvPr>
        </p:nvSpPr>
        <p:spPr>
          <a:xfrm>
            <a:off x="1206500" y="1079500"/>
            <a:ext cx="21971000" cy="14331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Slide Title</a:t>
            </a:r>
          </a:p>
        </p:txBody>
      </p:sp>
      <p:sp>
        <p:nvSpPr>
          <p:cNvPr id="3" name="Body Level One…"/>
          <p:cNvSpPr txBox="1">
            <a:spLocks noGrp="1"/>
          </p:cNvSpPr>
          <p:nvPr>
            <p:ph type="body" idx="1" hasCustomPrompt="1"/>
          </p:nvPr>
        </p:nvSpPr>
        <p:spPr>
          <a:xfrm>
            <a:off x="1206500" y="4248504"/>
            <a:ext cx="21971000" cy="82560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Slide bullet text</a:t>
            </a:r>
          </a:p>
          <a:p>
            <a:pPr lvl="1"/>
            <a:endParaRPr/>
          </a:p>
          <a:p>
            <a:pPr lvl="2"/>
            <a:endParaRPr/>
          </a:p>
          <a:p>
            <a:pPr lvl="3"/>
            <a:endParaRPr/>
          </a:p>
          <a:p>
            <a:pPr lvl="4"/>
            <a:endParaRPr/>
          </a:p>
        </p:txBody>
      </p:sp>
      <p:sp>
        <p:nvSpPr>
          <p:cNvPr id="4" name="Slide Number"/>
          <p:cNvSpPr txBox="1">
            <a:spLocks noGrp="1"/>
          </p:cNvSpPr>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defTabSz="584200">
              <a:defRPr sz="1800">
                <a:solidFill>
                  <a:srgbClr val="000000"/>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ransition spd="med"/>
  <p:txStyles>
    <p:titleStyle>
      <a:lvl1pPr marL="0" marR="0" indent="0" algn="l" defTabSz="2438338" latinLnBrk="0">
        <a:lnSpc>
          <a:spcPct val="80000"/>
        </a:lnSpc>
        <a:spcBef>
          <a:spcPts val="0"/>
        </a:spcBef>
        <a:spcAft>
          <a:spcPts val="0"/>
        </a:spcAft>
        <a:buClrTx/>
        <a:buSzTx/>
        <a:buFontTx/>
        <a:buNone/>
        <a:tabLst/>
        <a:defRPr sz="8500" b="1" i="0" u="none" strike="noStrike" cap="none" spc="-170" baseline="0">
          <a:solidFill>
            <a:srgbClr val="005493"/>
          </a:solidFill>
          <a:uFillTx/>
          <a:latin typeface="+mj-lt"/>
          <a:ea typeface="+mj-ea"/>
          <a:cs typeface="+mj-cs"/>
          <a:sym typeface="Helvetica Neue"/>
        </a:defRPr>
      </a:lvl1pPr>
      <a:lvl2pPr marL="0" marR="0" indent="457200" algn="l" defTabSz="2438338" latinLnBrk="0">
        <a:lnSpc>
          <a:spcPct val="80000"/>
        </a:lnSpc>
        <a:spcBef>
          <a:spcPts val="0"/>
        </a:spcBef>
        <a:spcAft>
          <a:spcPts val="0"/>
        </a:spcAft>
        <a:buClrTx/>
        <a:buSzTx/>
        <a:buFontTx/>
        <a:buNone/>
        <a:tabLst/>
        <a:defRPr sz="8500" b="1" i="0" u="none" strike="noStrike" cap="none" spc="-170" baseline="0">
          <a:solidFill>
            <a:srgbClr val="005493"/>
          </a:solidFill>
          <a:uFillTx/>
          <a:latin typeface="+mj-lt"/>
          <a:ea typeface="+mj-ea"/>
          <a:cs typeface="+mj-cs"/>
          <a:sym typeface="Helvetica Neue"/>
        </a:defRPr>
      </a:lvl2pPr>
      <a:lvl3pPr marL="0" marR="0" indent="914400" algn="l" defTabSz="2438338" latinLnBrk="0">
        <a:lnSpc>
          <a:spcPct val="80000"/>
        </a:lnSpc>
        <a:spcBef>
          <a:spcPts val="0"/>
        </a:spcBef>
        <a:spcAft>
          <a:spcPts val="0"/>
        </a:spcAft>
        <a:buClrTx/>
        <a:buSzTx/>
        <a:buFontTx/>
        <a:buNone/>
        <a:tabLst/>
        <a:defRPr sz="8500" b="1" i="0" u="none" strike="noStrike" cap="none" spc="-170" baseline="0">
          <a:solidFill>
            <a:srgbClr val="005493"/>
          </a:solidFill>
          <a:uFillTx/>
          <a:latin typeface="+mj-lt"/>
          <a:ea typeface="+mj-ea"/>
          <a:cs typeface="+mj-cs"/>
          <a:sym typeface="Helvetica Neue"/>
        </a:defRPr>
      </a:lvl3pPr>
      <a:lvl4pPr marL="0" marR="0" indent="1371600" algn="l" defTabSz="2438338" latinLnBrk="0">
        <a:lnSpc>
          <a:spcPct val="80000"/>
        </a:lnSpc>
        <a:spcBef>
          <a:spcPts val="0"/>
        </a:spcBef>
        <a:spcAft>
          <a:spcPts val="0"/>
        </a:spcAft>
        <a:buClrTx/>
        <a:buSzTx/>
        <a:buFontTx/>
        <a:buNone/>
        <a:tabLst/>
        <a:defRPr sz="8500" b="1" i="0" u="none" strike="noStrike" cap="none" spc="-170" baseline="0">
          <a:solidFill>
            <a:srgbClr val="005493"/>
          </a:solidFill>
          <a:uFillTx/>
          <a:latin typeface="+mj-lt"/>
          <a:ea typeface="+mj-ea"/>
          <a:cs typeface="+mj-cs"/>
          <a:sym typeface="Helvetica Neue"/>
        </a:defRPr>
      </a:lvl4pPr>
      <a:lvl5pPr marL="0" marR="0" indent="1828800" algn="l" defTabSz="2438338" latinLnBrk="0">
        <a:lnSpc>
          <a:spcPct val="80000"/>
        </a:lnSpc>
        <a:spcBef>
          <a:spcPts val="0"/>
        </a:spcBef>
        <a:spcAft>
          <a:spcPts val="0"/>
        </a:spcAft>
        <a:buClrTx/>
        <a:buSzTx/>
        <a:buFontTx/>
        <a:buNone/>
        <a:tabLst/>
        <a:defRPr sz="8500" b="1" i="0" u="none" strike="noStrike" cap="none" spc="-170" baseline="0">
          <a:solidFill>
            <a:srgbClr val="005493"/>
          </a:solidFill>
          <a:uFillTx/>
          <a:latin typeface="+mj-lt"/>
          <a:ea typeface="+mj-ea"/>
          <a:cs typeface="+mj-cs"/>
          <a:sym typeface="Helvetica Neue"/>
        </a:defRPr>
      </a:lvl5pPr>
      <a:lvl6pPr marL="0" marR="0" indent="2286000" algn="l" defTabSz="2438338" latinLnBrk="0">
        <a:lnSpc>
          <a:spcPct val="80000"/>
        </a:lnSpc>
        <a:spcBef>
          <a:spcPts val="0"/>
        </a:spcBef>
        <a:spcAft>
          <a:spcPts val="0"/>
        </a:spcAft>
        <a:buClrTx/>
        <a:buSzTx/>
        <a:buFontTx/>
        <a:buNone/>
        <a:tabLst/>
        <a:defRPr sz="8500" b="1" i="0" u="none" strike="noStrike" cap="none" spc="-170" baseline="0">
          <a:solidFill>
            <a:srgbClr val="005493"/>
          </a:solidFill>
          <a:uFillTx/>
          <a:latin typeface="+mj-lt"/>
          <a:ea typeface="+mj-ea"/>
          <a:cs typeface="+mj-cs"/>
          <a:sym typeface="Helvetica Neue"/>
        </a:defRPr>
      </a:lvl6pPr>
      <a:lvl7pPr marL="0" marR="0" indent="2743200" algn="l" defTabSz="2438338" latinLnBrk="0">
        <a:lnSpc>
          <a:spcPct val="80000"/>
        </a:lnSpc>
        <a:spcBef>
          <a:spcPts val="0"/>
        </a:spcBef>
        <a:spcAft>
          <a:spcPts val="0"/>
        </a:spcAft>
        <a:buClrTx/>
        <a:buSzTx/>
        <a:buFontTx/>
        <a:buNone/>
        <a:tabLst/>
        <a:defRPr sz="8500" b="1" i="0" u="none" strike="noStrike" cap="none" spc="-170" baseline="0">
          <a:solidFill>
            <a:srgbClr val="005493"/>
          </a:solidFill>
          <a:uFillTx/>
          <a:latin typeface="+mj-lt"/>
          <a:ea typeface="+mj-ea"/>
          <a:cs typeface="+mj-cs"/>
          <a:sym typeface="Helvetica Neue"/>
        </a:defRPr>
      </a:lvl7pPr>
      <a:lvl8pPr marL="0" marR="0" indent="3200400" algn="l" defTabSz="2438338" latinLnBrk="0">
        <a:lnSpc>
          <a:spcPct val="80000"/>
        </a:lnSpc>
        <a:spcBef>
          <a:spcPts val="0"/>
        </a:spcBef>
        <a:spcAft>
          <a:spcPts val="0"/>
        </a:spcAft>
        <a:buClrTx/>
        <a:buSzTx/>
        <a:buFontTx/>
        <a:buNone/>
        <a:tabLst/>
        <a:defRPr sz="8500" b="1" i="0" u="none" strike="noStrike" cap="none" spc="-170" baseline="0">
          <a:solidFill>
            <a:srgbClr val="005493"/>
          </a:solidFill>
          <a:uFillTx/>
          <a:latin typeface="+mj-lt"/>
          <a:ea typeface="+mj-ea"/>
          <a:cs typeface="+mj-cs"/>
          <a:sym typeface="Helvetica Neue"/>
        </a:defRPr>
      </a:lvl8pPr>
      <a:lvl9pPr marL="0" marR="0" indent="3657600" algn="l" defTabSz="2438338" latinLnBrk="0">
        <a:lnSpc>
          <a:spcPct val="80000"/>
        </a:lnSpc>
        <a:spcBef>
          <a:spcPts val="0"/>
        </a:spcBef>
        <a:spcAft>
          <a:spcPts val="0"/>
        </a:spcAft>
        <a:buClrTx/>
        <a:buSzTx/>
        <a:buFontTx/>
        <a:buNone/>
        <a:tabLst/>
        <a:defRPr sz="8500" b="1" i="0" u="none" strike="noStrike" cap="none" spc="-170" baseline="0">
          <a:solidFill>
            <a:srgbClr val="005493"/>
          </a:solidFill>
          <a:uFillTx/>
          <a:latin typeface="+mj-lt"/>
          <a:ea typeface="+mj-ea"/>
          <a:cs typeface="+mj-cs"/>
          <a:sym typeface="Helvetica Neue"/>
        </a:defRPr>
      </a:lvl9pPr>
    </p:titleStyle>
    <p:bodyStyle>
      <a:lvl1pPr marL="6096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j-lt"/>
          <a:ea typeface="+mj-ea"/>
          <a:cs typeface="+mj-cs"/>
          <a:sym typeface="Helvetica Neue"/>
        </a:defRPr>
      </a:lvl1pPr>
      <a:lvl2pPr marL="12192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j-lt"/>
          <a:ea typeface="+mj-ea"/>
          <a:cs typeface="+mj-cs"/>
          <a:sym typeface="Helvetica Neue"/>
        </a:defRPr>
      </a:lvl2pPr>
      <a:lvl3pPr marL="18288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j-lt"/>
          <a:ea typeface="+mj-ea"/>
          <a:cs typeface="+mj-cs"/>
          <a:sym typeface="Helvetica Neue"/>
        </a:defRPr>
      </a:lvl3pPr>
      <a:lvl4pPr marL="24384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j-lt"/>
          <a:ea typeface="+mj-ea"/>
          <a:cs typeface="+mj-cs"/>
          <a:sym typeface="Helvetica Neue"/>
        </a:defRPr>
      </a:lvl4pPr>
      <a:lvl5pPr marL="30480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j-lt"/>
          <a:ea typeface="+mj-ea"/>
          <a:cs typeface="+mj-cs"/>
          <a:sym typeface="Helvetica Neue"/>
        </a:defRPr>
      </a:lvl5pPr>
      <a:lvl6pPr marL="36576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j-lt"/>
          <a:ea typeface="+mj-ea"/>
          <a:cs typeface="+mj-cs"/>
          <a:sym typeface="Helvetica Neue"/>
        </a:defRPr>
      </a:lvl6pPr>
      <a:lvl7pPr marL="42672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j-lt"/>
          <a:ea typeface="+mj-ea"/>
          <a:cs typeface="+mj-cs"/>
          <a:sym typeface="Helvetica Neue"/>
        </a:defRPr>
      </a:lvl7pPr>
      <a:lvl8pPr marL="48768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j-lt"/>
          <a:ea typeface="+mj-ea"/>
          <a:cs typeface="+mj-cs"/>
          <a:sym typeface="Helvetica Neue"/>
        </a:defRPr>
      </a:lvl8pPr>
      <a:lvl9pPr marL="54864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j-lt"/>
          <a:ea typeface="+mj-ea"/>
          <a:cs typeface="+mj-cs"/>
          <a:sym typeface="Helvetica Neue"/>
        </a:defRPr>
      </a:lvl9pPr>
    </p:bodyStyle>
    <p:otherStyle>
      <a:lvl1pPr marL="0" marR="0" indent="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1pPr>
      <a:lvl2pPr marL="0" marR="0" indent="45720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2pPr>
      <a:lvl3pPr marL="0" marR="0" indent="91440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3pPr>
      <a:lvl4pPr marL="0" marR="0" indent="137160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4pPr>
      <a:lvl5pPr marL="0" marR="0" indent="182880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5pPr>
      <a:lvl6pPr marL="0" marR="0" indent="228600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6pPr>
      <a:lvl7pPr marL="0" marR="0" indent="274320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7pPr>
      <a:lvl8pPr marL="0" marR="0" indent="320040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8pPr>
      <a:lvl9pPr marL="0" marR="0" indent="365760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creativecommons.org/licenses/by-sa/4.0/"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s://travis-ci.com/github/prestodb/presto"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hyperlink" Target="https://github.com/neu-se/CONFETTI/actions"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hyperlink" Target="https://github.com/neu-se/CONFETTI/actions" TargetMode="External"/><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hyperlink" Target="https://www.henricodolfing.com/2019/06/project-failure-case-study-knight-capital.html" TargetMode="External"/><Relationship Id="rId4" Type="http://schemas.openxmlformats.org/officeDocument/2006/relationships/image" Target="../media/image19.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hyperlink" Target="https://www.fastcompany.com/3047642/do-the-simple-thing-first-the-engineering-behind-instagram" TargetMode="Externa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3.tif"/><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4.tif"/><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hyperlink" Target="https://engineering.fb.com/2017/08/31/web/rapid-release-at-massive-scale/"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hyperlink" Target="https://engineering.fb.com/2017/08/31/web/rapid-release-at-massive-scale/" TargetMode="Externa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4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hyperlink" Target="https://www.youtube.com/watch?v=qyzymLlj9ag"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31.tif"/><Relationship Id="rId2" Type="http://schemas.openxmlformats.org/officeDocument/2006/relationships/notesSlide" Target="../notesSlides/notesSlide40.xml"/><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3" Type="http://schemas.openxmlformats.org/officeDocument/2006/relationships/hyperlink" Target="https://github.com/facebook/planout" TargetMode="External"/><Relationship Id="rId2" Type="http://schemas.openxmlformats.org/officeDocument/2006/relationships/notesSlide" Target="../notesSlides/notesSlide41.xml"/><Relationship Id="rId1" Type="http://schemas.openxmlformats.org/officeDocument/2006/relationships/slideLayout" Target="../slideLayouts/slideLayout15.xml"/><Relationship Id="rId5" Type="http://schemas.openxmlformats.org/officeDocument/2006/relationships/image" Target="../media/image32.png"/><Relationship Id="rId4" Type="http://schemas.openxmlformats.org/officeDocument/2006/relationships/hyperlink" Target="https://www.slideshare.net/optimizely/opti-con-2014-automated-experimentation-at-scale" TargetMode="External"/></Relationships>
</file>

<file path=ppt/slides/_rels/slide49.xml.rels><?xml version="1.0" encoding="UTF-8" standalone="yes"?>
<Relationships xmlns="http://schemas.openxmlformats.org/package/2006/relationships"><Relationship Id="rId3" Type="http://schemas.openxmlformats.org/officeDocument/2006/relationships/hyperlink" Target="https://github.com/facebook/planout" TargetMode="External"/><Relationship Id="rId2" Type="http://schemas.openxmlformats.org/officeDocument/2006/relationships/notesSlide" Target="../notesSlides/notesSlide42.xml"/><Relationship Id="rId1" Type="http://schemas.openxmlformats.org/officeDocument/2006/relationships/slideLayout" Target="../slideLayouts/slideLayout15.xml"/><Relationship Id="rId5" Type="http://schemas.openxmlformats.org/officeDocument/2006/relationships/image" Target="../media/image33.png"/><Relationship Id="rId4" Type="http://schemas.openxmlformats.org/officeDocument/2006/relationships/hyperlink" Target="https://www.slideshare.net/optimizely/opti-con-2014-automated-experimentation-at-scale" TargetMode="External"/></Relationships>
</file>

<file path=ppt/slides/_rels/slide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s://github.com/facebook/planout" TargetMode="External"/><Relationship Id="rId2" Type="http://schemas.openxmlformats.org/officeDocument/2006/relationships/notesSlide" Target="../notesSlides/notesSlide43.xml"/><Relationship Id="rId1" Type="http://schemas.openxmlformats.org/officeDocument/2006/relationships/slideLayout" Target="../slideLayouts/slideLayout15.xml"/><Relationship Id="rId5" Type="http://schemas.openxmlformats.org/officeDocument/2006/relationships/image" Target="../media/image34.png"/><Relationship Id="rId4" Type="http://schemas.openxmlformats.org/officeDocument/2006/relationships/hyperlink" Target="https://www.slideshare.net/optimizely/opti-con-2014-automated-experimentation-at-scale" TargetMode="External"/></Relationships>
</file>

<file path=ppt/slides/_rels/slide51.xml.rels><?xml version="1.0" encoding="UTF-8" standalone="yes"?>
<Relationships xmlns="http://schemas.openxmlformats.org/package/2006/relationships"><Relationship Id="rId3" Type="http://schemas.openxmlformats.org/officeDocument/2006/relationships/hyperlink" Target="https://github.com/facebook/planout" TargetMode="External"/><Relationship Id="rId2" Type="http://schemas.openxmlformats.org/officeDocument/2006/relationships/notesSlide" Target="../notesSlides/notesSlide44.xml"/><Relationship Id="rId1" Type="http://schemas.openxmlformats.org/officeDocument/2006/relationships/slideLayout" Target="../slideLayouts/slideLayout15.xml"/><Relationship Id="rId5" Type="http://schemas.openxmlformats.org/officeDocument/2006/relationships/image" Target="../media/image35.png"/><Relationship Id="rId4" Type="http://schemas.openxmlformats.org/officeDocument/2006/relationships/hyperlink" Target="https://www.slideshare.net/optimizely/opti-con-2014-automated-experimentation-at-scale"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5.xml"/><Relationship Id="rId1" Type="http://schemas.openxmlformats.org/officeDocument/2006/relationships/slideLayout" Target="../slideLayouts/slideLayout15.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tif"/><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tif"/><Relationship Id="rId5" Type="http://schemas.openxmlformats.org/officeDocument/2006/relationships/image" Target="../media/image3.tif"/><Relationship Id="rId4" Type="http://schemas.openxmlformats.org/officeDocument/2006/relationships/image" Target="../media/image2.tif"/></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s://travis-ci.com/github/prestodb/presto"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 name="Jonathan Bell, John Boyland, Mitch Wand…"/>
          <p:cNvSpPr txBox="1">
            <a:spLocks noGrp="1"/>
          </p:cNvSpPr>
          <p:nvPr>
            <p:ph type="body" sz="quarter" idx="1"/>
          </p:nvPr>
        </p:nvSpPr>
        <p:spPr>
          <a:xfrm>
            <a:off x="1201341" y="11177782"/>
            <a:ext cx="21971002" cy="1959510"/>
          </a:xfrm>
          <a:prstGeom prst="rect">
            <a:avLst/>
          </a:prstGeom>
        </p:spPr>
        <p:txBody>
          <a:bodyPr/>
          <a:lstStyle/>
          <a:p>
            <a:pPr>
              <a:defRPr>
                <a:solidFill>
                  <a:srgbClr val="005493"/>
                </a:solidFill>
              </a:defRPr>
            </a:pPr>
            <a:r>
              <a:t>Jonathan Bell, Adeel Bhutta, Mitch Wand</a:t>
            </a:r>
          </a:p>
          <a:p>
            <a:pPr>
              <a:defRPr>
                <a:solidFill>
                  <a:srgbClr val="005493"/>
                </a:solidFill>
              </a:defRPr>
            </a:pPr>
            <a:r>
              <a:t>Khoury College of Computer Sciences</a:t>
            </a:r>
            <a:br/>
            <a:r>
              <a:t>© 2022 released under </a:t>
            </a:r>
            <a:r>
              <a:rPr u="sng">
                <a:solidFill>
                  <a:srgbClr val="0000FF"/>
                </a:solidFill>
                <a:uFill>
                  <a:solidFill>
                    <a:srgbClr val="0000FF"/>
                  </a:solidFill>
                </a:uFill>
                <a:hlinkClick r:id="rId3"/>
              </a:rPr>
              <a:t>CC BY-SA</a:t>
            </a:r>
          </a:p>
        </p:txBody>
      </p:sp>
      <p:sp>
        <p:nvSpPr>
          <p:cNvPr id="154" name="CS 4530 &amp; CS 5500…"/>
          <p:cNvSpPr txBox="1">
            <a:spLocks noGrp="1"/>
          </p:cNvSpPr>
          <p:nvPr>
            <p:ph type="title"/>
          </p:nvPr>
        </p:nvSpPr>
        <p:spPr>
          <a:xfrm>
            <a:off x="1206495" y="2574990"/>
            <a:ext cx="21971006" cy="4648203"/>
          </a:xfrm>
          <a:prstGeom prst="rect">
            <a:avLst/>
          </a:prstGeom>
        </p:spPr>
        <p:txBody>
          <a:bodyPr/>
          <a:lstStyle>
            <a:lvl1pPr>
              <a:defRPr spc="-300">
                <a:solidFill>
                  <a:srgbClr val="005493"/>
                </a:solidFill>
              </a:defRPr>
            </a:lvl1pPr>
          </a:lstStyle>
          <a:p>
            <a:r>
              <a:t>CS 4530 Software Engineering</a:t>
            </a:r>
          </a:p>
        </p:txBody>
      </p:sp>
      <p:sp>
        <p:nvSpPr>
          <p:cNvPr id="155" name="Lecture 10.2: Continuous Integration"/>
          <p:cNvSpPr txBox="1"/>
          <p:nvPr/>
        </p:nvSpPr>
        <p:spPr>
          <a:xfrm>
            <a:off x="1201342" y="7223190"/>
            <a:ext cx="21971002" cy="19050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algn="l" defTabSz="825500">
              <a:defRPr sz="5500" b="1">
                <a:solidFill>
                  <a:srgbClr val="000000"/>
                </a:solidFill>
              </a:defRPr>
            </a:lvl1pPr>
          </a:lstStyle>
          <a:p>
            <a:r>
              <a:t>Module 14: Continuous Development Processes</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 name="Example CI Pipeline - TravisCI"/>
          <p:cNvSpPr txBox="1">
            <a:spLocks noGrp="1"/>
          </p:cNvSpPr>
          <p:nvPr>
            <p:ph type="title"/>
          </p:nvPr>
        </p:nvSpPr>
        <p:spPr>
          <a:xfrm>
            <a:off x="1206500" y="1079499"/>
            <a:ext cx="21971000" cy="1433165"/>
          </a:xfrm>
          <a:prstGeom prst="rect">
            <a:avLst/>
          </a:prstGeom>
        </p:spPr>
        <p:txBody>
          <a:bodyPr/>
          <a:lstStyle>
            <a:lvl1pPr>
              <a:defRPr spc="-200"/>
            </a:lvl1pPr>
          </a:lstStyle>
          <a:p>
            <a:r>
              <a:t>Example CI Pipeline - TravisCI</a:t>
            </a:r>
          </a:p>
        </p:txBody>
      </p:sp>
      <p:sp>
        <p:nvSpPr>
          <p:cNvPr id="365" name="At a glance, see history of build"/>
          <p:cNvSpPr txBox="1">
            <a:spLocks noGrp="1"/>
          </p:cNvSpPr>
          <p:nvPr>
            <p:ph type="body" sz="quarter" idx="1"/>
          </p:nvPr>
        </p:nvSpPr>
        <p:spPr>
          <a:xfrm>
            <a:off x="1206500" y="2372961"/>
            <a:ext cx="21971000" cy="934780"/>
          </a:xfrm>
          <a:prstGeom prst="rect">
            <a:avLst/>
          </a:prstGeom>
        </p:spPr>
        <p:txBody>
          <a:bodyPr/>
          <a:lstStyle/>
          <a:p>
            <a:r>
              <a:t>At a glance, see history of build</a:t>
            </a:r>
          </a:p>
        </p:txBody>
      </p:sp>
      <p:sp>
        <p:nvSpPr>
          <p:cNvPr id="366" name="Slide bullet text"/>
          <p:cNvSpPr txBox="1">
            <a:spLocks noGrp="1"/>
          </p:cNvSpPr>
          <p:nvPr>
            <p:ph type="body" idx="21"/>
          </p:nvPr>
        </p:nvSpPr>
        <p:spPr>
          <a:prstGeom prst="rect">
            <a:avLst/>
          </a:prstGeom>
        </p:spPr>
        <p:txBody>
          <a:bodyPr/>
          <a:lstStyle/>
          <a:p>
            <a:endParaRPr/>
          </a:p>
        </p:txBody>
      </p:sp>
      <p:pic>
        <p:nvPicPr>
          <p:cNvPr id="367" name="Image" descr="Image"/>
          <p:cNvPicPr>
            <a:picLocks noChangeAspect="1"/>
          </p:cNvPicPr>
          <p:nvPr/>
        </p:nvPicPr>
        <p:blipFill>
          <a:blip r:embed="rId3"/>
          <a:stretch>
            <a:fillRect/>
          </a:stretch>
        </p:blipFill>
        <p:spPr>
          <a:xfrm>
            <a:off x="3097397" y="4387922"/>
            <a:ext cx="16753345" cy="13716002"/>
          </a:xfrm>
          <a:prstGeom prst="rect">
            <a:avLst/>
          </a:prstGeom>
          <a:ln w="12700">
            <a:miter lim="400000"/>
          </a:ln>
        </p:spPr>
      </p:pic>
      <p:sp>
        <p:nvSpPr>
          <p:cNvPr id="368" name="https://travis-ci.com/github/prestodb/presto"/>
          <p:cNvSpPr txBox="1"/>
          <p:nvPr/>
        </p:nvSpPr>
        <p:spPr>
          <a:xfrm>
            <a:off x="18142931" y="13170487"/>
            <a:ext cx="6200242" cy="4613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u="sng"/>
            </a:pPr>
            <a:r>
              <a:rPr>
                <a:solidFill>
                  <a:srgbClr val="0000FF"/>
                </a:solidFill>
                <a:uFill>
                  <a:solidFill>
                    <a:srgbClr val="0000FF"/>
                  </a:solidFill>
                </a:uFill>
                <a:hlinkClick r:id="rId4"/>
              </a:rPr>
              <a:t>https://travis-ci.com/github/prestodb/presto</a:t>
            </a:r>
            <a:r>
              <a:rPr u="none"/>
              <a:t> </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 name="Title 1"/>
          <p:cNvSpPr txBox="1">
            <a:spLocks noGrp="1"/>
          </p:cNvSpPr>
          <p:nvPr>
            <p:ph type="title"/>
          </p:nvPr>
        </p:nvSpPr>
        <p:spPr>
          <a:xfrm>
            <a:off x="1206500" y="1079499"/>
            <a:ext cx="21971000" cy="1433165"/>
          </a:xfrm>
          <a:prstGeom prst="rect">
            <a:avLst/>
          </a:prstGeom>
        </p:spPr>
        <p:txBody>
          <a:bodyPr/>
          <a:lstStyle>
            <a:lvl1pPr>
              <a:defRPr spc="-200"/>
            </a:lvl1pPr>
          </a:lstStyle>
          <a:p>
            <a:r>
              <a:rPr dirty="0"/>
              <a:t>CI In Practice: </a:t>
            </a:r>
            <a:r>
              <a:rPr lang="en-US" dirty="0"/>
              <a:t>Individual Project</a:t>
            </a:r>
            <a:r>
              <a:rPr dirty="0"/>
              <a:t> </a:t>
            </a:r>
            <a:r>
              <a:rPr dirty="0" err="1"/>
              <a:t>Autograder</a:t>
            </a:r>
            <a:endParaRPr dirty="0"/>
          </a:p>
        </p:txBody>
      </p:sp>
      <p:sp>
        <p:nvSpPr>
          <p:cNvPr id="373" name="TextBox 8"/>
          <p:cNvSpPr txBox="1"/>
          <p:nvPr/>
        </p:nvSpPr>
        <p:spPr>
          <a:xfrm>
            <a:off x="697831" y="2789931"/>
            <a:ext cx="16615611" cy="10010141"/>
          </a:xfrm>
          <a:prstGeom prst="rect">
            <a:avLst/>
          </a:prstGeom>
          <a:ln w="12700">
            <a:solidFill>
              <a:schemeClr val="accent1"/>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l">
              <a:defRPr sz="2200" b="1">
                <a:solidFill>
                  <a:srgbClr val="00006D"/>
                </a:solidFill>
                <a:latin typeface="Courier"/>
                <a:ea typeface="Courier"/>
                <a:cs typeface="Courier"/>
                <a:sym typeface="Courier"/>
              </a:defRPr>
            </a:pPr>
            <a:r>
              <a:t>name</a:t>
            </a:r>
            <a:r>
              <a:rPr b="0">
                <a:solidFill>
                  <a:srgbClr val="000000"/>
                </a:solidFill>
              </a:rPr>
              <a:t>: </a:t>
            </a:r>
            <a:r>
              <a:rPr>
                <a:solidFill>
                  <a:srgbClr val="0F7003"/>
                </a:solidFill>
              </a:rPr>
              <a:t>'Build and Test the Grader'</a:t>
            </a:r>
          </a:p>
          <a:p>
            <a:pPr algn="l">
              <a:defRPr sz="2200" b="1">
                <a:solidFill>
                  <a:srgbClr val="00006D"/>
                </a:solidFill>
                <a:latin typeface="Courier"/>
                <a:ea typeface="Courier"/>
                <a:cs typeface="Courier"/>
                <a:sym typeface="Courier"/>
              </a:defRPr>
            </a:pPr>
            <a:r>
              <a:t>on</a:t>
            </a:r>
            <a:r>
              <a:rPr b="0">
                <a:solidFill>
                  <a:srgbClr val="000000"/>
                </a:solidFill>
              </a:rPr>
              <a:t>: </a:t>
            </a:r>
            <a:r>
              <a:rPr b="0" i="1">
                <a:solidFill>
                  <a:srgbClr val="6D6D6D"/>
                </a:solidFill>
              </a:rPr>
              <a:t># rebuild any PRs and main branch changes</a:t>
            </a:r>
            <a:endParaRPr>
              <a:solidFill>
                <a:srgbClr val="6D6D6D"/>
              </a:solidFill>
            </a:endParaRPr>
          </a:p>
          <a:p>
            <a:pPr algn="l">
              <a:defRPr sz="2200" i="1">
                <a:solidFill>
                  <a:srgbClr val="6D6D6D"/>
                </a:solidFill>
                <a:latin typeface="Courier"/>
                <a:ea typeface="Courier"/>
                <a:cs typeface="Courier"/>
                <a:sym typeface="Courier"/>
              </a:defRPr>
            </a:pPr>
            <a:r>
              <a:t>  </a:t>
            </a:r>
            <a:r>
              <a:rPr b="1" i="0">
                <a:solidFill>
                  <a:srgbClr val="00006D"/>
                </a:solidFill>
              </a:rPr>
              <a:t>pull_request</a:t>
            </a:r>
            <a:r>
              <a:rPr i="0">
                <a:solidFill>
                  <a:srgbClr val="000000"/>
                </a:solidFill>
              </a:rPr>
              <a:t>:</a:t>
            </a:r>
            <a:endParaRPr>
              <a:solidFill>
                <a:srgbClr val="00006D"/>
              </a:solidFill>
            </a:endParaRPr>
          </a:p>
          <a:p>
            <a:pPr algn="l">
              <a:defRPr sz="2200">
                <a:solidFill>
                  <a:srgbClr val="000000"/>
                </a:solidFill>
                <a:latin typeface="Courier"/>
                <a:ea typeface="Courier"/>
                <a:cs typeface="Courier"/>
                <a:sym typeface="Courier"/>
              </a:defRPr>
            </a:pPr>
            <a:r>
              <a:t>  </a:t>
            </a:r>
            <a:r>
              <a:rPr b="1">
                <a:solidFill>
                  <a:srgbClr val="00006D"/>
                </a:solidFill>
              </a:rPr>
              <a:t>push</a:t>
            </a:r>
            <a:r>
              <a:t>:</a:t>
            </a:r>
            <a:endParaRPr>
              <a:solidFill>
                <a:srgbClr val="00006D"/>
              </a:solidFill>
            </a:endParaRPr>
          </a:p>
          <a:p>
            <a:pPr algn="l">
              <a:defRPr sz="2200">
                <a:solidFill>
                  <a:srgbClr val="000000"/>
                </a:solidFill>
                <a:latin typeface="Courier"/>
                <a:ea typeface="Courier"/>
                <a:cs typeface="Courier"/>
                <a:sym typeface="Courier"/>
              </a:defRPr>
            </a:pPr>
            <a:r>
              <a:t>    </a:t>
            </a:r>
            <a:r>
              <a:rPr b="1">
                <a:solidFill>
                  <a:srgbClr val="00006D"/>
                </a:solidFill>
              </a:rPr>
              <a:t>branches</a:t>
            </a:r>
            <a:r>
              <a:t>:</a:t>
            </a:r>
            <a:endParaRPr>
              <a:solidFill>
                <a:srgbClr val="00006D"/>
              </a:solidFill>
            </a:endParaRPr>
          </a:p>
          <a:p>
            <a:pPr algn="l">
              <a:defRPr sz="2200">
                <a:solidFill>
                  <a:srgbClr val="000000"/>
                </a:solidFill>
                <a:latin typeface="Courier"/>
                <a:ea typeface="Courier"/>
                <a:cs typeface="Courier"/>
                <a:sym typeface="Courier"/>
              </a:defRPr>
            </a:pPr>
            <a:r>
              <a:t>      - main</a:t>
            </a:r>
          </a:p>
          <a:p>
            <a:pPr algn="l">
              <a:defRPr sz="2200">
                <a:solidFill>
                  <a:srgbClr val="000000"/>
                </a:solidFill>
                <a:latin typeface="Courier"/>
                <a:ea typeface="Courier"/>
                <a:cs typeface="Courier"/>
                <a:sym typeface="Courier"/>
              </a:defRPr>
            </a:pPr>
            <a:r>
              <a:t>      - </a:t>
            </a:r>
            <a:r>
              <a:rPr b="1">
                <a:solidFill>
                  <a:srgbClr val="0F7003"/>
                </a:solidFill>
              </a:rPr>
              <a:t>'releases/*'</a:t>
            </a:r>
            <a:endParaRPr>
              <a:solidFill>
                <a:srgbClr val="0F7003"/>
              </a:solidFill>
            </a:endParaRPr>
          </a:p>
          <a:p>
            <a:pPr algn="l">
              <a:defRPr sz="2200" b="1">
                <a:solidFill>
                  <a:srgbClr val="00006D"/>
                </a:solidFill>
                <a:latin typeface="Courier"/>
                <a:ea typeface="Courier"/>
                <a:cs typeface="Courier"/>
                <a:sym typeface="Courier"/>
              </a:defRPr>
            </a:pPr>
            <a:r>
              <a:t>jobs</a:t>
            </a:r>
            <a:r>
              <a:rPr b="0">
                <a:solidFill>
                  <a:srgbClr val="000000"/>
                </a:solidFill>
              </a:rPr>
              <a:t>:</a:t>
            </a:r>
          </a:p>
          <a:p>
            <a:pPr algn="l">
              <a:defRPr sz="2200">
                <a:solidFill>
                  <a:srgbClr val="000000"/>
                </a:solidFill>
                <a:latin typeface="Courier"/>
                <a:ea typeface="Courier"/>
                <a:cs typeface="Courier"/>
                <a:sym typeface="Courier"/>
              </a:defRPr>
            </a:pPr>
            <a:r>
              <a:t>  </a:t>
            </a:r>
            <a:r>
              <a:rPr b="1">
                <a:solidFill>
                  <a:srgbClr val="00006D"/>
                </a:solidFill>
              </a:rPr>
              <a:t>build</a:t>
            </a:r>
            <a:r>
              <a:t>:</a:t>
            </a:r>
            <a:endParaRPr>
              <a:solidFill>
                <a:srgbClr val="6D6D6D"/>
              </a:solidFill>
            </a:endParaRPr>
          </a:p>
          <a:p>
            <a:pPr algn="l">
              <a:defRPr sz="2200" i="1">
                <a:solidFill>
                  <a:srgbClr val="6D6D6D"/>
                </a:solidFill>
                <a:latin typeface="Courier"/>
                <a:ea typeface="Courier"/>
                <a:cs typeface="Courier"/>
                <a:sym typeface="Courier"/>
              </a:defRPr>
            </a:pPr>
            <a:r>
              <a:t>    </a:t>
            </a:r>
            <a:r>
              <a:rPr b="1" i="0">
                <a:solidFill>
                  <a:srgbClr val="00006D"/>
                </a:solidFill>
              </a:rPr>
              <a:t>runs-on</a:t>
            </a:r>
            <a:r>
              <a:rPr i="0">
                <a:solidFill>
                  <a:srgbClr val="000000"/>
                </a:solidFill>
              </a:rPr>
              <a:t>: self-hosted</a:t>
            </a:r>
          </a:p>
          <a:p>
            <a:pPr algn="l">
              <a:defRPr sz="2200">
                <a:solidFill>
                  <a:srgbClr val="000000"/>
                </a:solidFill>
                <a:latin typeface="Courier"/>
                <a:ea typeface="Courier"/>
                <a:cs typeface="Courier"/>
                <a:sym typeface="Courier"/>
              </a:defRPr>
            </a:pPr>
            <a:r>
              <a:t>    </a:t>
            </a:r>
            <a:r>
              <a:rPr b="1">
                <a:solidFill>
                  <a:srgbClr val="00006D"/>
                </a:solidFill>
              </a:rPr>
              <a:t>steps</a:t>
            </a:r>
            <a:r>
              <a:t>:</a:t>
            </a:r>
          </a:p>
          <a:p>
            <a:pPr algn="l">
              <a:defRPr sz="2200">
                <a:solidFill>
                  <a:srgbClr val="000000"/>
                </a:solidFill>
                <a:latin typeface="Courier"/>
                <a:ea typeface="Courier"/>
                <a:cs typeface="Courier"/>
                <a:sym typeface="Courier"/>
              </a:defRPr>
            </a:pPr>
            <a:r>
              <a:t>      - </a:t>
            </a:r>
            <a:r>
              <a:rPr b="1">
                <a:solidFill>
                  <a:srgbClr val="00006D"/>
                </a:solidFill>
              </a:rPr>
              <a:t>uses</a:t>
            </a:r>
            <a:r>
              <a:t>: actions/checkout@v2</a:t>
            </a:r>
          </a:p>
          <a:p>
            <a:pPr algn="l">
              <a:defRPr sz="2200">
                <a:solidFill>
                  <a:srgbClr val="000000"/>
                </a:solidFill>
                <a:latin typeface="Courier"/>
                <a:ea typeface="Courier"/>
                <a:cs typeface="Courier"/>
                <a:sym typeface="Courier"/>
              </a:defRPr>
            </a:pPr>
            <a:r>
              <a:t>      - </a:t>
            </a:r>
            <a:r>
              <a:rPr b="1">
                <a:solidFill>
                  <a:srgbClr val="00006D"/>
                </a:solidFill>
              </a:rPr>
              <a:t>uses</a:t>
            </a:r>
            <a:r>
              <a:t>: actions/setup-node@v2</a:t>
            </a:r>
          </a:p>
          <a:p>
            <a:pPr algn="l">
              <a:defRPr sz="2200">
                <a:solidFill>
                  <a:srgbClr val="000000"/>
                </a:solidFill>
                <a:latin typeface="Courier"/>
                <a:ea typeface="Courier"/>
                <a:cs typeface="Courier"/>
                <a:sym typeface="Courier"/>
              </a:defRPr>
            </a:pPr>
            <a:r>
              <a:t>        </a:t>
            </a:r>
            <a:r>
              <a:rPr b="1">
                <a:solidFill>
                  <a:srgbClr val="00006D"/>
                </a:solidFill>
              </a:rPr>
              <a:t>with</a:t>
            </a:r>
            <a:r>
              <a:t>:</a:t>
            </a:r>
          </a:p>
          <a:p>
            <a:pPr algn="l">
              <a:defRPr sz="2200">
                <a:solidFill>
                  <a:srgbClr val="000000"/>
                </a:solidFill>
                <a:latin typeface="Courier"/>
                <a:ea typeface="Courier"/>
                <a:cs typeface="Courier"/>
                <a:sym typeface="Courier"/>
              </a:defRPr>
            </a:pPr>
            <a:r>
              <a:t>          </a:t>
            </a:r>
            <a:r>
              <a:rPr b="1">
                <a:solidFill>
                  <a:srgbClr val="00006D"/>
                </a:solidFill>
              </a:rPr>
              <a:t>node-version</a:t>
            </a:r>
            <a:r>
              <a:t>: </a:t>
            </a:r>
            <a:r>
              <a:rPr b="1">
                <a:solidFill>
                  <a:srgbClr val="0F7003"/>
                </a:solidFill>
              </a:rPr>
              <a:t>'16'</a:t>
            </a:r>
            <a:endParaRPr>
              <a:solidFill>
                <a:srgbClr val="00006D"/>
              </a:solidFill>
            </a:endParaRPr>
          </a:p>
          <a:p>
            <a:pPr algn="l">
              <a:defRPr sz="2200" b="1">
                <a:solidFill>
                  <a:srgbClr val="0F7003"/>
                </a:solidFill>
                <a:latin typeface="Courier"/>
                <a:ea typeface="Courier"/>
                <a:cs typeface="Courier"/>
                <a:sym typeface="Courier"/>
              </a:defRPr>
            </a:pPr>
            <a:r>
              <a:t>      </a:t>
            </a:r>
            <a:r>
              <a:rPr b="0">
                <a:solidFill>
                  <a:srgbClr val="000000"/>
                </a:solidFill>
              </a:rPr>
              <a:t>- </a:t>
            </a:r>
            <a:r>
              <a:rPr>
                <a:solidFill>
                  <a:srgbClr val="00006D"/>
                </a:solidFill>
              </a:rPr>
              <a:t>run</a:t>
            </a:r>
            <a:r>
              <a:rPr b="0">
                <a:solidFill>
                  <a:srgbClr val="000000"/>
                </a:solidFill>
              </a:rPr>
              <a:t>: |</a:t>
            </a:r>
          </a:p>
          <a:p>
            <a:pPr algn="l">
              <a:defRPr sz="2200">
                <a:solidFill>
                  <a:srgbClr val="000000"/>
                </a:solidFill>
                <a:latin typeface="Courier"/>
                <a:ea typeface="Courier"/>
                <a:cs typeface="Courier"/>
                <a:sym typeface="Courier"/>
              </a:defRPr>
            </a:pPr>
            <a:r>
              <a:t>          npm install</a:t>
            </a:r>
          </a:p>
          <a:p>
            <a:pPr algn="l">
              <a:defRPr sz="2200">
                <a:solidFill>
                  <a:srgbClr val="000000"/>
                </a:solidFill>
                <a:latin typeface="Courier"/>
                <a:ea typeface="Courier"/>
                <a:cs typeface="Courier"/>
                <a:sym typeface="Courier"/>
              </a:defRPr>
            </a:pPr>
            <a:r>
              <a:t>  </a:t>
            </a:r>
            <a:r>
              <a:rPr b="1">
                <a:solidFill>
                  <a:srgbClr val="00006D"/>
                </a:solidFill>
              </a:rPr>
              <a:t>test</a:t>
            </a:r>
            <a:r>
              <a:t>:</a:t>
            </a:r>
            <a:endParaRPr>
              <a:solidFill>
                <a:srgbClr val="6D6D6D"/>
              </a:solidFill>
            </a:endParaRPr>
          </a:p>
          <a:p>
            <a:pPr algn="l">
              <a:defRPr sz="2200" i="1">
                <a:solidFill>
                  <a:srgbClr val="6D6D6D"/>
                </a:solidFill>
                <a:latin typeface="Courier"/>
                <a:ea typeface="Courier"/>
                <a:cs typeface="Courier"/>
                <a:sym typeface="Courier"/>
              </a:defRPr>
            </a:pPr>
            <a:r>
              <a:t>    </a:t>
            </a:r>
            <a:r>
              <a:rPr b="1" i="0">
                <a:solidFill>
                  <a:srgbClr val="00006D"/>
                </a:solidFill>
              </a:rPr>
              <a:t>runs-on</a:t>
            </a:r>
            <a:r>
              <a:rPr i="0">
                <a:solidFill>
                  <a:srgbClr val="000000"/>
                </a:solidFill>
              </a:rPr>
              <a:t>: self-hosted</a:t>
            </a:r>
          </a:p>
          <a:p>
            <a:pPr algn="l">
              <a:defRPr sz="2200">
                <a:solidFill>
                  <a:srgbClr val="000000"/>
                </a:solidFill>
                <a:latin typeface="Courier"/>
                <a:ea typeface="Courier"/>
                <a:cs typeface="Courier"/>
                <a:sym typeface="Courier"/>
              </a:defRPr>
            </a:pPr>
            <a:r>
              <a:t>    </a:t>
            </a:r>
            <a:r>
              <a:rPr b="1">
                <a:solidFill>
                  <a:srgbClr val="00006D"/>
                </a:solidFill>
              </a:rPr>
              <a:t>strategy</a:t>
            </a:r>
            <a:r>
              <a:t>:</a:t>
            </a:r>
            <a:endParaRPr>
              <a:solidFill>
                <a:srgbClr val="00006D"/>
              </a:solidFill>
            </a:endParaRPr>
          </a:p>
          <a:p>
            <a:pPr algn="l">
              <a:defRPr sz="2200">
                <a:solidFill>
                  <a:srgbClr val="000000"/>
                </a:solidFill>
                <a:latin typeface="Courier"/>
                <a:ea typeface="Courier"/>
                <a:cs typeface="Courier"/>
                <a:sym typeface="Courier"/>
              </a:defRPr>
            </a:pPr>
            <a:r>
              <a:t>      </a:t>
            </a:r>
            <a:r>
              <a:rPr b="1">
                <a:solidFill>
                  <a:srgbClr val="00006D"/>
                </a:solidFill>
              </a:rPr>
              <a:t>matrix</a:t>
            </a:r>
            <a:r>
              <a:t>:</a:t>
            </a:r>
          </a:p>
          <a:p>
            <a:pPr algn="l">
              <a:defRPr sz="2200">
                <a:solidFill>
                  <a:srgbClr val="000000"/>
                </a:solidFill>
                <a:latin typeface="Courier"/>
                <a:ea typeface="Courier"/>
                <a:cs typeface="Courier"/>
                <a:sym typeface="Courier"/>
              </a:defRPr>
            </a:pPr>
            <a:r>
              <a:t>        </a:t>
            </a:r>
            <a:r>
              <a:rPr b="1">
                <a:solidFill>
                  <a:srgbClr val="00006D"/>
                </a:solidFill>
              </a:rPr>
              <a:t>submission</a:t>
            </a:r>
            <a:r>
              <a:t>: [a, b, c, ts-ignore, linting-error, non-green-tests, empty]</a:t>
            </a:r>
          </a:p>
          <a:p>
            <a:pPr algn="l">
              <a:defRPr sz="2200">
                <a:solidFill>
                  <a:srgbClr val="000000"/>
                </a:solidFill>
                <a:latin typeface="Courier"/>
                <a:ea typeface="Courier"/>
                <a:cs typeface="Courier"/>
                <a:sym typeface="Courier"/>
              </a:defRPr>
            </a:pPr>
            <a:r>
              <a:t>    </a:t>
            </a:r>
            <a:r>
              <a:rPr b="1">
                <a:solidFill>
                  <a:srgbClr val="00006D"/>
                </a:solidFill>
              </a:rPr>
              <a:t>steps</a:t>
            </a:r>
            <a:r>
              <a:t>:</a:t>
            </a:r>
          </a:p>
          <a:p>
            <a:pPr algn="l">
              <a:defRPr sz="2200">
                <a:solidFill>
                  <a:srgbClr val="000000"/>
                </a:solidFill>
                <a:latin typeface="Courier"/>
                <a:ea typeface="Courier"/>
                <a:cs typeface="Courier"/>
                <a:sym typeface="Courier"/>
              </a:defRPr>
            </a:pPr>
            <a:r>
              <a:t>      - </a:t>
            </a:r>
            <a:r>
              <a:rPr b="1">
                <a:solidFill>
                  <a:srgbClr val="00006D"/>
                </a:solidFill>
              </a:rPr>
              <a:t>uses</a:t>
            </a:r>
            <a:r>
              <a:t>: actions/checkout@v2</a:t>
            </a:r>
          </a:p>
          <a:p>
            <a:pPr algn="l">
              <a:defRPr sz="2200">
                <a:solidFill>
                  <a:srgbClr val="000000"/>
                </a:solidFill>
                <a:latin typeface="Courier"/>
                <a:ea typeface="Courier"/>
                <a:cs typeface="Courier"/>
                <a:sym typeface="Courier"/>
              </a:defRPr>
            </a:pPr>
            <a:r>
              <a:t>      - </a:t>
            </a:r>
            <a:r>
              <a:rPr b="1">
                <a:solidFill>
                  <a:srgbClr val="00006D"/>
                </a:solidFill>
              </a:rPr>
              <a:t>uses</a:t>
            </a:r>
            <a:r>
              <a:t>: actions/setup-node@v2</a:t>
            </a:r>
          </a:p>
          <a:p>
            <a:pPr algn="l">
              <a:defRPr sz="2200">
                <a:solidFill>
                  <a:srgbClr val="000000"/>
                </a:solidFill>
                <a:latin typeface="Courier"/>
                <a:ea typeface="Courier"/>
                <a:cs typeface="Courier"/>
                <a:sym typeface="Courier"/>
              </a:defRPr>
            </a:pPr>
            <a:r>
              <a:t>        </a:t>
            </a:r>
            <a:r>
              <a:rPr b="1">
                <a:solidFill>
                  <a:srgbClr val="00006D"/>
                </a:solidFill>
              </a:rPr>
              <a:t>with</a:t>
            </a:r>
            <a:r>
              <a:t>:</a:t>
            </a:r>
          </a:p>
          <a:p>
            <a:pPr algn="l">
              <a:defRPr sz="2200">
                <a:solidFill>
                  <a:srgbClr val="000000"/>
                </a:solidFill>
                <a:latin typeface="Courier"/>
                <a:ea typeface="Courier"/>
                <a:cs typeface="Courier"/>
                <a:sym typeface="Courier"/>
              </a:defRPr>
            </a:pPr>
            <a:r>
              <a:t>          </a:t>
            </a:r>
            <a:r>
              <a:rPr b="1">
                <a:solidFill>
                  <a:srgbClr val="00006D"/>
                </a:solidFill>
              </a:rPr>
              <a:t>node-version</a:t>
            </a:r>
            <a:r>
              <a:t>: </a:t>
            </a:r>
            <a:r>
              <a:rPr b="1">
                <a:solidFill>
                  <a:srgbClr val="0F7003"/>
                </a:solidFill>
              </a:rPr>
              <a:t>'16'</a:t>
            </a:r>
            <a:endParaRPr>
              <a:solidFill>
                <a:srgbClr val="00006D"/>
              </a:solidFill>
            </a:endParaRPr>
          </a:p>
          <a:p>
            <a:pPr algn="l">
              <a:defRPr sz="2200" b="1">
                <a:solidFill>
                  <a:srgbClr val="0F7003"/>
                </a:solidFill>
                <a:latin typeface="Courier"/>
                <a:ea typeface="Courier"/>
                <a:cs typeface="Courier"/>
                <a:sym typeface="Courier"/>
              </a:defRPr>
            </a:pPr>
            <a:r>
              <a:t>      </a:t>
            </a:r>
            <a:r>
              <a:rPr b="0">
                <a:solidFill>
                  <a:srgbClr val="000000"/>
                </a:solidFill>
              </a:rPr>
              <a:t>- </a:t>
            </a:r>
            <a:r>
              <a:rPr>
                <a:solidFill>
                  <a:srgbClr val="00006D"/>
                </a:solidFill>
              </a:rPr>
              <a:t>uses</a:t>
            </a:r>
            <a:r>
              <a:rPr b="0">
                <a:solidFill>
                  <a:srgbClr val="000000"/>
                </a:solidFill>
              </a:rPr>
              <a:t>: ./</a:t>
            </a:r>
          </a:p>
          <a:p>
            <a:pPr algn="l">
              <a:defRPr sz="2200">
                <a:solidFill>
                  <a:srgbClr val="000000"/>
                </a:solidFill>
                <a:latin typeface="Courier"/>
                <a:ea typeface="Courier"/>
                <a:cs typeface="Courier"/>
                <a:sym typeface="Courier"/>
              </a:defRPr>
            </a:pPr>
            <a:r>
              <a:t>        </a:t>
            </a:r>
            <a:r>
              <a:rPr b="1">
                <a:solidFill>
                  <a:srgbClr val="00006D"/>
                </a:solidFill>
              </a:rPr>
              <a:t>with</a:t>
            </a:r>
            <a:r>
              <a:t>:</a:t>
            </a:r>
          </a:p>
          <a:p>
            <a:pPr algn="l">
              <a:defRPr sz="2200">
                <a:solidFill>
                  <a:srgbClr val="000000"/>
                </a:solidFill>
                <a:latin typeface="Courier"/>
                <a:ea typeface="Courier"/>
                <a:cs typeface="Courier"/>
                <a:sym typeface="Courier"/>
              </a:defRPr>
            </a:pPr>
            <a:r>
              <a:t>          </a:t>
            </a:r>
            <a:r>
              <a:rPr b="1">
                <a:solidFill>
                  <a:srgbClr val="00006D"/>
                </a:solidFill>
              </a:rPr>
              <a:t>submission-directory</a:t>
            </a:r>
            <a:r>
              <a:t>: solutions/${{ matrix.submission }}</a:t>
            </a:r>
          </a:p>
        </p:txBody>
      </p:sp>
      <p:pic>
        <p:nvPicPr>
          <p:cNvPr id="374" name="Picture 9" descr="Picture 9"/>
          <p:cNvPicPr>
            <a:picLocks noChangeAspect="1"/>
          </p:cNvPicPr>
          <p:nvPr/>
        </p:nvPicPr>
        <p:blipFill>
          <a:blip r:embed="rId3"/>
          <a:stretch>
            <a:fillRect/>
          </a:stretch>
        </p:blipFill>
        <p:spPr>
          <a:xfrm>
            <a:off x="17394527" y="3038975"/>
            <a:ext cx="5870872" cy="9882940"/>
          </a:xfrm>
          <a:prstGeom prst="rect">
            <a:avLst/>
          </a:prstGeom>
          <a:ln w="12700">
            <a:miter lim="400000"/>
          </a:ln>
        </p:spPr>
      </p:pic>
      <p:sp>
        <p:nvSpPr>
          <p:cNvPr id="375" name="TextBox 10"/>
          <p:cNvSpPr txBox="1"/>
          <p:nvPr/>
        </p:nvSpPr>
        <p:spPr>
          <a:xfrm>
            <a:off x="503400" y="2295949"/>
            <a:ext cx="3517089" cy="461366"/>
          </a:xfrm>
          <a:prstGeom prst="rect">
            <a:avLst/>
          </a:prstGeom>
          <a:solidFill>
            <a:srgbClr val="FFF7D6"/>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test.yml (CI workflow file)</a:t>
            </a:r>
          </a:p>
        </p:txBody>
      </p:sp>
      <p:sp>
        <p:nvSpPr>
          <p:cNvPr id="376" name="TextBox 11"/>
          <p:cNvSpPr txBox="1"/>
          <p:nvPr/>
        </p:nvSpPr>
        <p:spPr>
          <a:xfrm>
            <a:off x="17545783" y="2568665"/>
            <a:ext cx="3281173" cy="461366"/>
          </a:xfrm>
          <a:prstGeom prst="rect">
            <a:avLst/>
          </a:prstGeom>
          <a:solidFill>
            <a:srgbClr val="FFF7D6"/>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GitHub Actions Results</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 name="Attributes of Effective CI Processes"/>
          <p:cNvSpPr txBox="1">
            <a:spLocks noGrp="1"/>
          </p:cNvSpPr>
          <p:nvPr>
            <p:ph type="title"/>
          </p:nvPr>
        </p:nvSpPr>
        <p:spPr>
          <a:prstGeom prst="rect">
            <a:avLst/>
          </a:prstGeom>
        </p:spPr>
        <p:txBody>
          <a:bodyPr/>
          <a:lstStyle/>
          <a:p>
            <a:r>
              <a:t>Attributes of Effective CI Processes</a:t>
            </a:r>
          </a:p>
        </p:txBody>
      </p:sp>
      <p:sp>
        <p:nvSpPr>
          <p:cNvPr id="381" name="Slide Subtitle"/>
          <p:cNvSpPr txBox="1">
            <a:spLocks noGrp="1"/>
          </p:cNvSpPr>
          <p:nvPr>
            <p:ph type="body" sz="quarter" idx="1"/>
          </p:nvPr>
        </p:nvSpPr>
        <p:spPr>
          <a:prstGeom prst="rect">
            <a:avLst/>
          </a:prstGeom>
        </p:spPr>
        <p:txBody>
          <a:bodyPr/>
          <a:lstStyle/>
          <a:p>
            <a:endParaRPr/>
          </a:p>
        </p:txBody>
      </p:sp>
      <p:sp>
        <p:nvSpPr>
          <p:cNvPr id="382" name="Body Level One…"/>
          <p:cNvSpPr txBox="1">
            <a:spLocks noGrp="1"/>
          </p:cNvSpPr>
          <p:nvPr>
            <p:ph type="body" idx="21"/>
          </p:nvPr>
        </p:nvSpPr>
        <p:spPr>
          <a:xfrm>
            <a:off x="1206500" y="4248503"/>
            <a:ext cx="13472225" cy="825601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t>Do not allow builds to remain broken for a long time</a:t>
            </a:r>
          </a:p>
          <a:p>
            <a:r>
              <a:t>CI should run for every change</a:t>
            </a:r>
          </a:p>
          <a:p>
            <a:r>
              <a:t>CI should be </a:t>
            </a:r>
            <a:r>
              <a:rPr i="1"/>
              <a:t>fast</a:t>
            </a:r>
            <a:r>
              <a:t>, providing feedback within minutes or hours</a:t>
            </a:r>
          </a:p>
          <a:p>
            <a:r>
              <a:t>CI should not completely replace pre-commit testing</a:t>
            </a:r>
          </a:p>
        </p:txBody>
      </p:sp>
      <p:pic>
        <p:nvPicPr>
          <p:cNvPr id="383" name="Image" descr="Image"/>
          <p:cNvPicPr>
            <a:picLocks noChangeAspect="1"/>
          </p:cNvPicPr>
          <p:nvPr/>
        </p:nvPicPr>
        <p:blipFill>
          <a:blip r:embed="rId2"/>
          <a:srcRect r="27608"/>
          <a:stretch>
            <a:fillRect/>
          </a:stretch>
        </p:blipFill>
        <p:spPr>
          <a:xfrm>
            <a:off x="15698441" y="9175911"/>
            <a:ext cx="8111770" cy="4267567"/>
          </a:xfrm>
          <a:prstGeom prst="rect">
            <a:avLst/>
          </a:prstGeom>
          <a:ln w="12700">
            <a:miter lim="400000"/>
          </a:ln>
        </p:spPr>
      </p:pic>
      <p:pic>
        <p:nvPicPr>
          <p:cNvPr id="384" name="Image" descr="Image"/>
          <p:cNvPicPr>
            <a:picLocks noChangeAspect="1"/>
          </p:cNvPicPr>
          <p:nvPr/>
        </p:nvPicPr>
        <p:blipFill>
          <a:blip r:embed="rId3"/>
          <a:stretch>
            <a:fillRect/>
          </a:stretch>
        </p:blipFill>
        <p:spPr>
          <a:xfrm>
            <a:off x="15685698" y="3588992"/>
            <a:ext cx="8137138" cy="4705254"/>
          </a:xfrm>
          <a:prstGeom prst="rect">
            <a:avLst/>
          </a:prstGeom>
          <a:ln w="12700">
            <a:miter lim="400000"/>
          </a:ln>
        </p:spPr>
      </p:pic>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 name="How do we apply continuous integration?"/>
          <p:cNvSpPr txBox="1">
            <a:spLocks noGrp="1"/>
          </p:cNvSpPr>
          <p:nvPr>
            <p:ph type="title"/>
          </p:nvPr>
        </p:nvSpPr>
        <p:spPr>
          <a:xfrm>
            <a:off x="1206500" y="1079499"/>
            <a:ext cx="21971000" cy="1433165"/>
          </a:xfrm>
          <a:prstGeom prst="rect">
            <a:avLst/>
          </a:prstGeom>
        </p:spPr>
        <p:txBody>
          <a:bodyPr/>
          <a:lstStyle>
            <a:lvl1pPr>
              <a:defRPr spc="-200"/>
            </a:lvl1pPr>
          </a:lstStyle>
          <a:p>
            <a:r>
              <a:t>How do we apply continuous integration?</a:t>
            </a:r>
          </a:p>
        </p:txBody>
      </p:sp>
      <p:sp>
        <p:nvSpPr>
          <p:cNvPr id="387" name="Testing the right things at the right time"/>
          <p:cNvSpPr txBox="1">
            <a:spLocks noGrp="1"/>
          </p:cNvSpPr>
          <p:nvPr>
            <p:ph type="body" sz="quarter" idx="1"/>
          </p:nvPr>
        </p:nvSpPr>
        <p:spPr>
          <a:xfrm>
            <a:off x="1206500" y="2372961"/>
            <a:ext cx="21971000" cy="934780"/>
          </a:xfrm>
          <a:prstGeom prst="rect">
            <a:avLst/>
          </a:prstGeom>
        </p:spPr>
        <p:txBody>
          <a:bodyPr/>
          <a:lstStyle/>
          <a:p>
            <a:r>
              <a:t>Testing the right things at the right time</a:t>
            </a:r>
          </a:p>
        </p:txBody>
      </p:sp>
      <p:sp>
        <p:nvSpPr>
          <p:cNvPr id="388" name="Do we integrate changes immediately, or do a pre-commit test?…"/>
          <p:cNvSpPr txBox="1">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t>Do we integrate changes immediately, or do a pre-commit test?</a:t>
            </a:r>
          </a:p>
          <a:p>
            <a:r>
              <a:t>Which tests do we run when we integrate?</a:t>
            </a:r>
          </a:p>
          <a:p>
            <a:r>
              <a:t>How do we compose the system under test at each point?</a:t>
            </a:r>
          </a:p>
        </p:txBody>
      </p:sp>
      <p:grpSp>
        <p:nvGrpSpPr>
          <p:cNvPr id="411" name="Group"/>
          <p:cNvGrpSpPr/>
          <p:nvPr/>
        </p:nvGrpSpPr>
        <p:grpSpPr>
          <a:xfrm>
            <a:off x="5267221" y="9369530"/>
            <a:ext cx="13849557" cy="2144057"/>
            <a:chOff x="-2" y="-1"/>
            <a:chExt cx="13849556" cy="2144056"/>
          </a:xfrm>
        </p:grpSpPr>
        <p:grpSp>
          <p:nvGrpSpPr>
            <p:cNvPr id="391" name="Facebook.com"/>
            <p:cNvGrpSpPr/>
            <p:nvPr/>
          </p:nvGrpSpPr>
          <p:grpSpPr>
            <a:xfrm>
              <a:off x="-3" y="-2"/>
              <a:ext cx="13849557" cy="2144057"/>
              <a:chOff x="-1" y="-1"/>
              <a:chExt cx="13849555" cy="2144056"/>
            </a:xfrm>
          </p:grpSpPr>
          <p:sp>
            <p:nvSpPr>
              <p:cNvPr id="389" name="Rectangle"/>
              <p:cNvSpPr/>
              <p:nvPr/>
            </p:nvSpPr>
            <p:spPr>
              <a:xfrm>
                <a:off x="-1" y="-1"/>
                <a:ext cx="13849556" cy="2144057"/>
              </a:xfrm>
              <a:prstGeom prst="rect">
                <a:avLst/>
              </a:prstGeom>
              <a:solidFill>
                <a:srgbClr val="4982C6"/>
              </a:solidFill>
              <a:ln w="12700" cap="flat">
                <a:noFill/>
                <a:miter lim="400000"/>
              </a:ln>
              <a:effectLst/>
            </p:spPr>
            <p:txBody>
              <a:bodyPr wrap="square" lIns="50800" tIns="50800" rIns="50800" bIns="50800" numCol="1" anchor="t">
                <a:noAutofit/>
              </a:bodyPr>
              <a:lstStyle/>
              <a:p>
                <a:pPr algn="l" defTabSz="821529">
                  <a:defRPr sz="3000">
                    <a:solidFill>
                      <a:srgbClr val="000000"/>
                    </a:solidFill>
                    <a:latin typeface="Helvetica Neue Medium"/>
                    <a:ea typeface="Helvetica Neue Medium"/>
                    <a:cs typeface="Helvetica Neue Medium"/>
                    <a:sym typeface="Helvetica Neue Medium"/>
                  </a:defRPr>
                </a:pPr>
                <a:endParaRPr/>
              </a:p>
            </p:txBody>
          </p:sp>
          <p:sp>
            <p:nvSpPr>
              <p:cNvPr id="390" name="My Social Network App"/>
              <p:cNvSpPr/>
              <p:nvPr/>
            </p:nvSpPr>
            <p:spPr>
              <a:xfrm>
                <a:off x="-2" y="-2"/>
                <a:ext cx="13740938"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5" tIns="71435" rIns="71435" bIns="71435" numCol="1" anchor="t">
                <a:spAutoFit/>
              </a:bodyPr>
              <a:lstStyle>
                <a:lvl1pPr algn="l" defTabSz="821529">
                  <a:defRPr sz="3000">
                    <a:solidFill>
                      <a:srgbClr val="000000"/>
                    </a:solidFill>
                    <a:latin typeface="Helvetica Neue Medium"/>
                    <a:ea typeface="Helvetica Neue Medium"/>
                    <a:cs typeface="Helvetica Neue Medium"/>
                    <a:sym typeface="Helvetica Neue Medium"/>
                  </a:defRPr>
                </a:lvl1pPr>
              </a:lstStyle>
              <a:p>
                <a:r>
                  <a:t>My Social Network App</a:t>
                </a:r>
              </a:p>
            </p:txBody>
          </p:sp>
        </p:grpSp>
        <p:grpSp>
          <p:nvGrpSpPr>
            <p:cNvPr id="394" name="Cache Check"/>
            <p:cNvGrpSpPr/>
            <p:nvPr/>
          </p:nvGrpSpPr>
          <p:grpSpPr>
            <a:xfrm>
              <a:off x="200564" y="795249"/>
              <a:ext cx="1785943" cy="1071622"/>
              <a:chOff x="0" y="0"/>
              <a:chExt cx="1785941" cy="1071620"/>
            </a:xfrm>
          </p:grpSpPr>
          <p:sp>
            <p:nvSpPr>
              <p:cNvPr id="392" name="Rectangle"/>
              <p:cNvSpPr/>
              <p:nvPr/>
            </p:nvSpPr>
            <p:spPr>
              <a:xfrm>
                <a:off x="-1" y="0"/>
                <a:ext cx="1785943" cy="1071567"/>
              </a:xfrm>
              <a:prstGeom prst="rect">
                <a:avLst/>
              </a:prstGeom>
              <a:solidFill>
                <a:srgbClr val="A1C9BA"/>
              </a:solidFill>
              <a:ln w="12700" cap="flat">
                <a:noFill/>
                <a:miter lim="400000"/>
              </a:ln>
              <a:effectLst/>
            </p:spPr>
            <p:txBody>
              <a:bodyPr wrap="square" lIns="50800" tIns="50800" rIns="50800" bIns="50800" numCol="1" anchor="ctr">
                <a:noAutofit/>
              </a:bodyPr>
              <a:lstStyle/>
              <a:p>
                <a:pPr defTabSz="821529">
                  <a:defRPr sz="3000">
                    <a:solidFill>
                      <a:srgbClr val="000000"/>
                    </a:solidFill>
                    <a:latin typeface="Helvetica Neue Medium"/>
                    <a:ea typeface="Helvetica Neue Medium"/>
                    <a:cs typeface="Helvetica Neue Medium"/>
                    <a:sym typeface="Helvetica Neue Medium"/>
                  </a:defRPr>
                </a:pPr>
                <a:endParaRPr/>
              </a:p>
            </p:txBody>
          </p:sp>
          <p:sp>
            <p:nvSpPr>
              <p:cNvPr id="393" name="Cache Check"/>
              <p:cNvSpPr txBox="1"/>
              <p:nvPr/>
            </p:nvSpPr>
            <p:spPr>
              <a:xfrm>
                <a:off x="-1" y="0"/>
                <a:ext cx="1785943" cy="107162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5" tIns="71435" rIns="71435" bIns="71435" numCol="1" anchor="ctr">
                <a:spAutoFit/>
              </a:bodyPr>
              <a:lstStyle>
                <a:lvl1pPr defTabSz="821529">
                  <a:defRPr sz="3000">
                    <a:solidFill>
                      <a:srgbClr val="000000"/>
                    </a:solidFill>
                    <a:latin typeface="Helvetica Neue Medium"/>
                    <a:ea typeface="Helvetica Neue Medium"/>
                    <a:cs typeface="Helvetica Neue Medium"/>
                    <a:sym typeface="Helvetica Neue Medium"/>
                  </a:defRPr>
                </a:lvl1pPr>
              </a:lstStyle>
              <a:p>
                <a:r>
                  <a:t>Cache Check</a:t>
                </a:r>
              </a:p>
            </p:txBody>
          </p:sp>
        </p:grpSp>
        <p:grpSp>
          <p:nvGrpSpPr>
            <p:cNvPr id="397" name="Send response"/>
            <p:cNvGrpSpPr/>
            <p:nvPr/>
          </p:nvGrpSpPr>
          <p:grpSpPr>
            <a:xfrm>
              <a:off x="11443034" y="795249"/>
              <a:ext cx="2245691" cy="1071622"/>
              <a:chOff x="0" y="0"/>
              <a:chExt cx="2245690" cy="1071620"/>
            </a:xfrm>
          </p:grpSpPr>
          <p:sp>
            <p:nvSpPr>
              <p:cNvPr id="395" name="Rectangle"/>
              <p:cNvSpPr/>
              <p:nvPr/>
            </p:nvSpPr>
            <p:spPr>
              <a:xfrm>
                <a:off x="-1" y="0"/>
                <a:ext cx="2245692" cy="1071567"/>
              </a:xfrm>
              <a:prstGeom prst="rect">
                <a:avLst/>
              </a:prstGeom>
              <a:solidFill>
                <a:srgbClr val="A1C9BA"/>
              </a:solidFill>
              <a:ln w="12700" cap="flat">
                <a:noFill/>
                <a:miter lim="400000"/>
              </a:ln>
              <a:effectLst/>
            </p:spPr>
            <p:txBody>
              <a:bodyPr wrap="square" lIns="50800" tIns="50800" rIns="50800" bIns="50800" numCol="1" anchor="ctr">
                <a:noAutofit/>
              </a:bodyPr>
              <a:lstStyle/>
              <a:p>
                <a:pPr defTabSz="821529">
                  <a:defRPr sz="3000">
                    <a:solidFill>
                      <a:srgbClr val="000000"/>
                    </a:solidFill>
                    <a:latin typeface="Helvetica Neue Medium"/>
                    <a:ea typeface="Helvetica Neue Medium"/>
                    <a:cs typeface="Helvetica Neue Medium"/>
                    <a:sym typeface="Helvetica Neue Medium"/>
                  </a:defRPr>
                </a:pPr>
                <a:endParaRPr/>
              </a:p>
            </p:txBody>
          </p:sp>
          <p:sp>
            <p:nvSpPr>
              <p:cNvPr id="396" name="Send response"/>
              <p:cNvSpPr txBox="1"/>
              <p:nvPr/>
            </p:nvSpPr>
            <p:spPr>
              <a:xfrm>
                <a:off x="-1" y="0"/>
                <a:ext cx="2245692" cy="107162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5" tIns="71435" rIns="71435" bIns="71435" numCol="1" anchor="ctr">
                <a:spAutoFit/>
              </a:bodyPr>
              <a:lstStyle>
                <a:lvl1pPr defTabSz="821529">
                  <a:defRPr sz="3000">
                    <a:solidFill>
                      <a:srgbClr val="000000"/>
                    </a:solidFill>
                    <a:latin typeface="Helvetica Neue Medium"/>
                    <a:ea typeface="Helvetica Neue Medium"/>
                    <a:cs typeface="Helvetica Neue Medium"/>
                    <a:sym typeface="Helvetica Neue Medium"/>
                  </a:defRPr>
                </a:lvl1pPr>
              </a:lstStyle>
              <a:p>
                <a:r>
                  <a:t>Send response</a:t>
                </a:r>
              </a:p>
            </p:txBody>
          </p:sp>
        </p:grpSp>
        <p:grpSp>
          <p:nvGrpSpPr>
            <p:cNvPr id="400" name="Build friends list"/>
            <p:cNvGrpSpPr/>
            <p:nvPr/>
          </p:nvGrpSpPr>
          <p:grpSpPr>
            <a:xfrm>
              <a:off x="2456759" y="795249"/>
              <a:ext cx="2245693" cy="1071622"/>
              <a:chOff x="-1" y="0"/>
              <a:chExt cx="2245691" cy="1071620"/>
            </a:xfrm>
          </p:grpSpPr>
          <p:sp>
            <p:nvSpPr>
              <p:cNvPr id="398" name="Rectangle"/>
              <p:cNvSpPr/>
              <p:nvPr/>
            </p:nvSpPr>
            <p:spPr>
              <a:xfrm>
                <a:off x="-2" y="0"/>
                <a:ext cx="2245693" cy="1071567"/>
              </a:xfrm>
              <a:prstGeom prst="rect">
                <a:avLst/>
              </a:prstGeom>
              <a:solidFill>
                <a:srgbClr val="A1C9BA"/>
              </a:solidFill>
              <a:ln w="12700" cap="flat">
                <a:noFill/>
                <a:miter lim="400000"/>
              </a:ln>
              <a:effectLst/>
            </p:spPr>
            <p:txBody>
              <a:bodyPr wrap="square" lIns="50800" tIns="50800" rIns="50800" bIns="50800" numCol="1" anchor="ctr">
                <a:noAutofit/>
              </a:bodyPr>
              <a:lstStyle/>
              <a:p>
                <a:pPr defTabSz="821529">
                  <a:defRPr sz="3000">
                    <a:solidFill>
                      <a:srgbClr val="000000"/>
                    </a:solidFill>
                    <a:latin typeface="Helvetica Neue Medium"/>
                    <a:ea typeface="Helvetica Neue Medium"/>
                    <a:cs typeface="Helvetica Neue Medium"/>
                    <a:sym typeface="Helvetica Neue Medium"/>
                  </a:defRPr>
                </a:pPr>
                <a:endParaRPr/>
              </a:p>
            </p:txBody>
          </p:sp>
          <p:sp>
            <p:nvSpPr>
              <p:cNvPr id="399" name="Build friends list"/>
              <p:cNvSpPr txBox="1"/>
              <p:nvPr/>
            </p:nvSpPr>
            <p:spPr>
              <a:xfrm>
                <a:off x="-2" y="0"/>
                <a:ext cx="2245693" cy="107162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5" tIns="71435" rIns="71435" bIns="71435" numCol="1" anchor="ctr">
                <a:spAutoFit/>
              </a:bodyPr>
              <a:lstStyle>
                <a:lvl1pPr defTabSz="821529">
                  <a:defRPr sz="3000">
                    <a:solidFill>
                      <a:srgbClr val="000000"/>
                    </a:solidFill>
                    <a:latin typeface="Helvetica Neue Medium"/>
                    <a:ea typeface="Helvetica Neue Medium"/>
                    <a:cs typeface="Helvetica Neue Medium"/>
                    <a:sym typeface="Helvetica Neue Medium"/>
                  </a:defRPr>
                </a:lvl1pPr>
              </a:lstStyle>
              <a:p>
                <a:r>
                  <a:t>Build friends list</a:t>
                </a:r>
              </a:p>
            </p:txBody>
          </p:sp>
        </p:grpSp>
        <p:grpSp>
          <p:nvGrpSpPr>
            <p:cNvPr id="403" name="Build Suggestions"/>
            <p:cNvGrpSpPr/>
            <p:nvPr/>
          </p:nvGrpSpPr>
          <p:grpSpPr>
            <a:xfrm>
              <a:off x="8292150" y="795249"/>
              <a:ext cx="2714343" cy="1071622"/>
              <a:chOff x="0" y="0"/>
              <a:chExt cx="2714342" cy="1071620"/>
            </a:xfrm>
          </p:grpSpPr>
          <p:sp>
            <p:nvSpPr>
              <p:cNvPr id="401" name="Rectangle"/>
              <p:cNvSpPr/>
              <p:nvPr/>
            </p:nvSpPr>
            <p:spPr>
              <a:xfrm>
                <a:off x="-1" y="0"/>
                <a:ext cx="2714344" cy="1071567"/>
              </a:xfrm>
              <a:prstGeom prst="rect">
                <a:avLst/>
              </a:prstGeom>
              <a:solidFill>
                <a:srgbClr val="A1C9BA"/>
              </a:solidFill>
              <a:ln w="12700" cap="flat">
                <a:noFill/>
                <a:miter lim="400000"/>
              </a:ln>
              <a:effectLst/>
            </p:spPr>
            <p:txBody>
              <a:bodyPr wrap="square" lIns="50800" tIns="50800" rIns="50800" bIns="50800" numCol="1" anchor="ctr">
                <a:noAutofit/>
              </a:bodyPr>
              <a:lstStyle/>
              <a:p>
                <a:pPr defTabSz="821529">
                  <a:defRPr sz="3000">
                    <a:solidFill>
                      <a:srgbClr val="000000"/>
                    </a:solidFill>
                    <a:latin typeface="Helvetica Neue Medium"/>
                    <a:ea typeface="Helvetica Neue Medium"/>
                    <a:cs typeface="Helvetica Neue Medium"/>
                    <a:sym typeface="Helvetica Neue Medium"/>
                  </a:defRPr>
                </a:pPr>
                <a:endParaRPr/>
              </a:p>
            </p:txBody>
          </p:sp>
          <p:sp>
            <p:nvSpPr>
              <p:cNvPr id="402" name="Build Suggestions"/>
              <p:cNvSpPr txBox="1"/>
              <p:nvPr/>
            </p:nvSpPr>
            <p:spPr>
              <a:xfrm>
                <a:off x="-1" y="0"/>
                <a:ext cx="2714344" cy="107162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5" tIns="71435" rIns="71435" bIns="71435" numCol="1" anchor="ctr">
                <a:spAutoFit/>
              </a:bodyPr>
              <a:lstStyle>
                <a:lvl1pPr defTabSz="821529">
                  <a:defRPr sz="3000">
                    <a:solidFill>
                      <a:srgbClr val="000000"/>
                    </a:solidFill>
                    <a:latin typeface="Helvetica Neue Medium"/>
                    <a:ea typeface="Helvetica Neue Medium"/>
                    <a:cs typeface="Helvetica Neue Medium"/>
                    <a:sym typeface="Helvetica Neue Medium"/>
                  </a:defRPr>
                </a:lvl1pPr>
              </a:lstStyle>
              <a:p>
                <a:r>
                  <a:t>Build Suggestions</a:t>
                </a:r>
              </a:p>
            </p:txBody>
          </p:sp>
        </p:grpSp>
        <p:grpSp>
          <p:nvGrpSpPr>
            <p:cNvPr id="406" name="Build Newsfeed"/>
            <p:cNvGrpSpPr/>
            <p:nvPr/>
          </p:nvGrpSpPr>
          <p:grpSpPr>
            <a:xfrm>
              <a:off x="5140128" y="795249"/>
              <a:ext cx="2714343" cy="1071622"/>
              <a:chOff x="0" y="0"/>
              <a:chExt cx="2714342" cy="1071620"/>
            </a:xfrm>
          </p:grpSpPr>
          <p:sp>
            <p:nvSpPr>
              <p:cNvPr id="404" name="Rectangle"/>
              <p:cNvSpPr/>
              <p:nvPr/>
            </p:nvSpPr>
            <p:spPr>
              <a:xfrm>
                <a:off x="-1" y="0"/>
                <a:ext cx="2714344" cy="1071567"/>
              </a:xfrm>
              <a:prstGeom prst="rect">
                <a:avLst/>
              </a:prstGeom>
              <a:solidFill>
                <a:srgbClr val="A1C9BA"/>
              </a:solidFill>
              <a:ln w="12700" cap="flat">
                <a:noFill/>
                <a:miter lim="400000"/>
              </a:ln>
              <a:effectLst/>
            </p:spPr>
            <p:txBody>
              <a:bodyPr wrap="square" lIns="50800" tIns="50800" rIns="50800" bIns="50800" numCol="1" anchor="ctr">
                <a:noAutofit/>
              </a:bodyPr>
              <a:lstStyle/>
              <a:p>
                <a:pPr defTabSz="821529">
                  <a:defRPr sz="3000">
                    <a:solidFill>
                      <a:srgbClr val="000000"/>
                    </a:solidFill>
                    <a:latin typeface="Helvetica Neue Medium"/>
                    <a:ea typeface="Helvetica Neue Medium"/>
                    <a:cs typeface="Helvetica Neue Medium"/>
                    <a:sym typeface="Helvetica Neue Medium"/>
                  </a:defRPr>
                </a:pPr>
                <a:endParaRPr/>
              </a:p>
            </p:txBody>
          </p:sp>
          <p:sp>
            <p:nvSpPr>
              <p:cNvPr id="405" name="Build Newsfeed"/>
              <p:cNvSpPr txBox="1"/>
              <p:nvPr/>
            </p:nvSpPr>
            <p:spPr>
              <a:xfrm>
                <a:off x="-1" y="0"/>
                <a:ext cx="2714344" cy="107162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5" tIns="71435" rIns="71435" bIns="71435" numCol="1" anchor="ctr">
                <a:spAutoFit/>
              </a:bodyPr>
              <a:lstStyle>
                <a:lvl1pPr defTabSz="821529">
                  <a:defRPr sz="3000">
                    <a:solidFill>
                      <a:srgbClr val="000000"/>
                    </a:solidFill>
                    <a:latin typeface="Helvetica Neue Medium"/>
                    <a:ea typeface="Helvetica Neue Medium"/>
                    <a:cs typeface="Helvetica Neue Medium"/>
                    <a:sym typeface="Helvetica Neue Medium"/>
                  </a:defRPr>
                </a:lvl1pPr>
              </a:lstStyle>
              <a:p>
                <a:r>
                  <a:t>Build Newsfeed</a:t>
                </a:r>
              </a:p>
            </p:txBody>
          </p:sp>
        </p:grpSp>
        <p:sp>
          <p:nvSpPr>
            <p:cNvPr id="407" name="Line"/>
            <p:cNvSpPr/>
            <p:nvPr/>
          </p:nvSpPr>
          <p:spPr>
            <a:xfrm>
              <a:off x="1980897" y="1328416"/>
              <a:ext cx="421283" cy="3"/>
            </a:xfrm>
            <a:prstGeom prst="line">
              <a:avLst/>
            </a:prstGeom>
            <a:noFill/>
            <a:ln w="25400" cap="flat">
              <a:solidFill>
                <a:srgbClr val="000000"/>
              </a:solidFill>
              <a:prstDash val="solid"/>
              <a:miter lim="400000"/>
              <a:tailEnd type="triangle" w="med" len="med"/>
            </a:ln>
            <a:effectLst/>
          </p:spPr>
          <p:txBody>
            <a:bodyPr wrap="square" lIns="45718" tIns="45718" rIns="45718" bIns="45718" numCol="1" anchor="t">
              <a:noAutofit/>
            </a:bodyPr>
            <a:lstStyle/>
            <a:p>
              <a:endParaRPr/>
            </a:p>
          </p:txBody>
        </p:sp>
        <p:sp>
          <p:nvSpPr>
            <p:cNvPr id="408" name="Line"/>
            <p:cNvSpPr/>
            <p:nvPr/>
          </p:nvSpPr>
          <p:spPr>
            <a:xfrm>
              <a:off x="4714413" y="1325988"/>
              <a:ext cx="421283" cy="3"/>
            </a:xfrm>
            <a:prstGeom prst="line">
              <a:avLst/>
            </a:prstGeom>
            <a:noFill/>
            <a:ln w="25400" cap="flat">
              <a:solidFill>
                <a:srgbClr val="000000"/>
              </a:solidFill>
              <a:prstDash val="solid"/>
              <a:miter lim="400000"/>
              <a:tailEnd type="triangle" w="med" len="med"/>
            </a:ln>
            <a:effectLst/>
          </p:spPr>
          <p:txBody>
            <a:bodyPr wrap="square" lIns="45718" tIns="45718" rIns="45718" bIns="45718" numCol="1" anchor="t">
              <a:noAutofit/>
            </a:bodyPr>
            <a:lstStyle/>
            <a:p>
              <a:endParaRPr/>
            </a:p>
          </p:txBody>
        </p:sp>
        <p:sp>
          <p:nvSpPr>
            <p:cNvPr id="409" name="Line"/>
            <p:cNvSpPr/>
            <p:nvPr/>
          </p:nvSpPr>
          <p:spPr>
            <a:xfrm>
              <a:off x="7858272" y="1325988"/>
              <a:ext cx="421283" cy="3"/>
            </a:xfrm>
            <a:prstGeom prst="line">
              <a:avLst/>
            </a:prstGeom>
            <a:noFill/>
            <a:ln w="25400" cap="flat">
              <a:solidFill>
                <a:srgbClr val="000000"/>
              </a:solidFill>
              <a:prstDash val="solid"/>
              <a:miter lim="400000"/>
              <a:tailEnd type="triangle" w="med" len="med"/>
            </a:ln>
            <a:effectLst/>
          </p:spPr>
          <p:txBody>
            <a:bodyPr wrap="square" lIns="45718" tIns="45718" rIns="45718" bIns="45718" numCol="1" anchor="t">
              <a:noAutofit/>
            </a:bodyPr>
            <a:lstStyle/>
            <a:p>
              <a:endParaRPr/>
            </a:p>
          </p:txBody>
        </p:sp>
        <p:sp>
          <p:nvSpPr>
            <p:cNvPr id="410" name="Line"/>
            <p:cNvSpPr/>
            <p:nvPr/>
          </p:nvSpPr>
          <p:spPr>
            <a:xfrm>
              <a:off x="11014094" y="1325988"/>
              <a:ext cx="421283" cy="3"/>
            </a:xfrm>
            <a:prstGeom prst="line">
              <a:avLst/>
            </a:prstGeom>
            <a:noFill/>
            <a:ln w="25400" cap="flat">
              <a:solidFill>
                <a:srgbClr val="000000"/>
              </a:solidFill>
              <a:prstDash val="solid"/>
              <a:miter lim="400000"/>
              <a:tailEnd type="triangle" w="med" len="med"/>
            </a:ln>
            <a:effectLst/>
          </p:spPr>
          <p:txBody>
            <a:bodyPr wrap="square" lIns="45718" tIns="45718" rIns="45718" bIns="45718" numCol="1" anchor="t">
              <a:noAutofit/>
            </a:bodyPr>
            <a:lstStyle/>
            <a:p>
              <a:endParaRPr/>
            </a:p>
          </p:txBody>
        </p:sp>
      </p:grpSp>
      <p:sp>
        <p:nvSpPr>
          <p:cNvPr id="412" name="Changed code"/>
          <p:cNvSpPr txBox="1"/>
          <p:nvPr/>
        </p:nvSpPr>
        <p:spPr>
          <a:xfrm>
            <a:off x="11504972" y="7975496"/>
            <a:ext cx="3045334" cy="6098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500">
                <a:solidFill>
                  <a:srgbClr val="000000"/>
                </a:solidFill>
              </a:defRPr>
            </a:lvl1pPr>
          </a:lstStyle>
          <a:p>
            <a:r>
              <a:t>Changed code</a:t>
            </a:r>
          </a:p>
        </p:txBody>
      </p:sp>
      <p:sp>
        <p:nvSpPr>
          <p:cNvPr id="413" name="Callout"/>
          <p:cNvSpPr/>
          <p:nvPr/>
        </p:nvSpPr>
        <p:spPr>
          <a:xfrm>
            <a:off x="10245707" y="8612371"/>
            <a:ext cx="3053956" cy="2735265"/>
          </a:xfrm>
          <a:custGeom>
            <a:avLst/>
            <a:gdLst/>
            <a:ahLst/>
            <a:cxnLst>
              <a:cxn ang="0">
                <a:pos x="wd2" y="hd2"/>
              </a:cxn>
              <a:cxn ang="5400000">
                <a:pos x="wd2" y="hd2"/>
              </a:cxn>
              <a:cxn ang="10800000">
                <a:pos x="wd2" y="hd2"/>
              </a:cxn>
              <a:cxn ang="16200000">
                <a:pos x="wd2" y="hd2"/>
              </a:cxn>
            </a:cxnLst>
            <a:rect l="0" t="0" r="r" b="b"/>
            <a:pathLst>
              <a:path w="21600" h="21600" extrusionOk="0">
                <a:moveTo>
                  <a:pt x="20800" y="0"/>
                </a:moveTo>
                <a:lnTo>
                  <a:pt x="20109" y="11571"/>
                </a:lnTo>
                <a:lnTo>
                  <a:pt x="449" y="11571"/>
                </a:lnTo>
                <a:cubicBezTo>
                  <a:pt x="201" y="11571"/>
                  <a:pt x="0" y="11795"/>
                  <a:pt x="0" y="12072"/>
                </a:cubicBezTo>
                <a:lnTo>
                  <a:pt x="0" y="21099"/>
                </a:lnTo>
                <a:cubicBezTo>
                  <a:pt x="0" y="21375"/>
                  <a:pt x="201" y="21600"/>
                  <a:pt x="449" y="21600"/>
                </a:cubicBezTo>
                <a:lnTo>
                  <a:pt x="21151" y="21600"/>
                </a:lnTo>
                <a:cubicBezTo>
                  <a:pt x="21399" y="21600"/>
                  <a:pt x="21600" y="21375"/>
                  <a:pt x="21600" y="21099"/>
                </a:cubicBezTo>
                <a:lnTo>
                  <a:pt x="21600" y="12072"/>
                </a:lnTo>
                <a:cubicBezTo>
                  <a:pt x="21600" y="11958"/>
                  <a:pt x="21559" y="11859"/>
                  <a:pt x="21502" y="11775"/>
                </a:cubicBezTo>
                <a:lnTo>
                  <a:pt x="20800" y="0"/>
                </a:lnTo>
                <a:close/>
              </a:path>
            </a:pathLst>
          </a:custGeom>
          <a:ln w="76200">
            <a:solidFill>
              <a:srgbClr val="EE230C"/>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414" name="Callout"/>
          <p:cNvSpPr/>
          <p:nvPr/>
        </p:nvSpPr>
        <p:spPr>
          <a:xfrm>
            <a:off x="13454366" y="10102798"/>
            <a:ext cx="3053955" cy="3056337"/>
          </a:xfrm>
          <a:custGeom>
            <a:avLst/>
            <a:gdLst/>
            <a:ahLst/>
            <a:cxnLst>
              <a:cxn ang="0">
                <a:pos x="wd2" y="hd2"/>
              </a:cxn>
              <a:cxn ang="5400000">
                <a:pos x="wd2" y="hd2"/>
              </a:cxn>
              <a:cxn ang="10800000">
                <a:pos x="wd2" y="hd2"/>
              </a:cxn>
              <a:cxn ang="16200000">
                <a:pos x="wd2" y="hd2"/>
              </a:cxn>
            </a:cxnLst>
            <a:rect l="0" t="0" r="r" b="b"/>
            <a:pathLst>
              <a:path w="21600" h="21600" extrusionOk="0">
                <a:moveTo>
                  <a:pt x="449" y="0"/>
                </a:moveTo>
                <a:cubicBezTo>
                  <a:pt x="201" y="0"/>
                  <a:pt x="0" y="201"/>
                  <a:pt x="0" y="449"/>
                </a:cubicBezTo>
                <a:lnTo>
                  <a:pt x="0" y="8527"/>
                </a:lnTo>
                <a:cubicBezTo>
                  <a:pt x="0" y="8711"/>
                  <a:pt x="113" y="8867"/>
                  <a:pt x="272" y="8936"/>
                </a:cubicBezTo>
                <a:lnTo>
                  <a:pt x="2111" y="21600"/>
                </a:lnTo>
                <a:lnTo>
                  <a:pt x="3944" y="8975"/>
                </a:lnTo>
                <a:lnTo>
                  <a:pt x="21151" y="8975"/>
                </a:lnTo>
                <a:cubicBezTo>
                  <a:pt x="21399" y="8975"/>
                  <a:pt x="21600" y="8775"/>
                  <a:pt x="21600" y="8527"/>
                </a:cubicBezTo>
                <a:lnTo>
                  <a:pt x="21600" y="449"/>
                </a:lnTo>
                <a:cubicBezTo>
                  <a:pt x="21600" y="201"/>
                  <a:pt x="21399" y="0"/>
                  <a:pt x="21151" y="0"/>
                </a:cubicBezTo>
                <a:lnTo>
                  <a:pt x="449" y="0"/>
                </a:lnTo>
                <a:close/>
              </a:path>
            </a:pathLst>
          </a:custGeom>
          <a:ln w="76200">
            <a:solidFill>
              <a:srgbClr val="FEAD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415" name="Callout"/>
          <p:cNvSpPr/>
          <p:nvPr/>
        </p:nvSpPr>
        <p:spPr>
          <a:xfrm>
            <a:off x="7596279" y="10102798"/>
            <a:ext cx="2674940" cy="3017840"/>
          </a:xfrm>
          <a:custGeom>
            <a:avLst/>
            <a:gdLst/>
            <a:ahLst/>
            <a:cxnLst>
              <a:cxn ang="0">
                <a:pos x="wd2" y="hd2"/>
              </a:cxn>
              <a:cxn ang="5400000">
                <a:pos x="wd2" y="hd2"/>
              </a:cxn>
              <a:cxn ang="10800000">
                <a:pos x="wd2" y="hd2"/>
              </a:cxn>
              <a:cxn ang="16200000">
                <a:pos x="wd2" y="hd2"/>
              </a:cxn>
            </a:cxnLst>
            <a:rect l="0" t="0" r="r" b="b"/>
            <a:pathLst>
              <a:path w="21600" h="21600" extrusionOk="0">
                <a:moveTo>
                  <a:pt x="513" y="0"/>
                </a:moveTo>
                <a:cubicBezTo>
                  <a:pt x="230" y="0"/>
                  <a:pt x="0" y="203"/>
                  <a:pt x="0" y="454"/>
                </a:cubicBezTo>
                <a:lnTo>
                  <a:pt x="0" y="8635"/>
                </a:lnTo>
                <a:cubicBezTo>
                  <a:pt x="0" y="8886"/>
                  <a:pt x="230" y="9090"/>
                  <a:pt x="513" y="9090"/>
                </a:cubicBezTo>
                <a:lnTo>
                  <a:pt x="18414" y="9090"/>
                </a:lnTo>
                <a:lnTo>
                  <a:pt x="21600" y="21600"/>
                </a:lnTo>
                <a:lnTo>
                  <a:pt x="19892" y="2545"/>
                </a:lnTo>
                <a:lnTo>
                  <a:pt x="19892" y="454"/>
                </a:lnTo>
                <a:cubicBezTo>
                  <a:pt x="19892" y="203"/>
                  <a:pt x="19662" y="0"/>
                  <a:pt x="19379" y="0"/>
                </a:cubicBezTo>
                <a:lnTo>
                  <a:pt x="513" y="0"/>
                </a:lnTo>
                <a:close/>
              </a:path>
            </a:pathLst>
          </a:custGeom>
          <a:ln w="76200">
            <a:solidFill>
              <a:srgbClr val="FEAD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416" name="Other developers’ changed code"/>
          <p:cNvSpPr txBox="1"/>
          <p:nvPr/>
        </p:nvSpPr>
        <p:spPr>
          <a:xfrm>
            <a:off x="8853613" y="13135906"/>
            <a:ext cx="6635116" cy="6098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500">
                <a:solidFill>
                  <a:srgbClr val="000000"/>
                </a:solidFill>
              </a:defRPr>
            </a:lvl1pPr>
          </a:lstStyle>
          <a:p>
            <a:r>
              <a:t>Other developers’ changed code</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 name="Title 1"/>
          <p:cNvSpPr txBox="1">
            <a:spLocks noGrp="1"/>
          </p:cNvSpPr>
          <p:nvPr>
            <p:ph type="title"/>
          </p:nvPr>
        </p:nvSpPr>
        <p:spPr>
          <a:xfrm>
            <a:off x="1206500" y="1079499"/>
            <a:ext cx="21971000" cy="1433165"/>
          </a:xfrm>
          <a:prstGeom prst="rect">
            <a:avLst/>
          </a:prstGeom>
        </p:spPr>
        <p:txBody>
          <a:bodyPr/>
          <a:lstStyle>
            <a:lvl1pPr>
              <a:defRPr spc="-200"/>
            </a:lvl1pPr>
          </a:lstStyle>
          <a:p>
            <a:r>
              <a:t>Use Scalable Cloud Resources for CI</a:t>
            </a:r>
          </a:p>
        </p:txBody>
      </p:sp>
      <p:sp>
        <p:nvSpPr>
          <p:cNvPr id="421" name="Text Placeholder 2"/>
          <p:cNvSpPr txBox="1">
            <a:spLocks noGrp="1"/>
          </p:cNvSpPr>
          <p:nvPr>
            <p:ph type="body" sz="quarter" idx="1"/>
          </p:nvPr>
        </p:nvSpPr>
        <p:spPr>
          <a:xfrm>
            <a:off x="1158373" y="2998603"/>
            <a:ext cx="21971001" cy="934780"/>
          </a:xfrm>
          <a:prstGeom prst="rect">
            <a:avLst/>
          </a:prstGeom>
        </p:spPr>
        <p:txBody>
          <a:bodyPr/>
          <a:lstStyle/>
          <a:p>
            <a:r>
              <a:t>Example: Developing a Fuzzer</a:t>
            </a:r>
          </a:p>
        </p:txBody>
      </p:sp>
      <p:sp>
        <p:nvSpPr>
          <p:cNvPr id="422" name="Text Placeholder 3"/>
          <p:cNvSpPr txBox="1">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t>“Fuzzers” are automated testing systems that aim to automatically generate inputs to programs that cover code and reveal bugs</a:t>
            </a:r>
          </a:p>
          <a:p>
            <a:r>
              <a:t>Fuzzers are non-deterministic: to evaluate with confidence, need repeated, long-running trials</a:t>
            </a:r>
          </a:p>
          <a:p>
            <a:r>
              <a:t>Evaluating fuzzers is time consuming, determining which changes impact performance is confusing</a:t>
            </a:r>
          </a:p>
          <a:p>
            <a:r>
              <a:t>How to run experiments in the cloud?</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 name="Title 1"/>
          <p:cNvSpPr txBox="1">
            <a:spLocks noGrp="1"/>
          </p:cNvSpPr>
          <p:nvPr>
            <p:ph type="title"/>
          </p:nvPr>
        </p:nvSpPr>
        <p:spPr>
          <a:xfrm>
            <a:off x="1206500" y="1079499"/>
            <a:ext cx="21971000" cy="1433165"/>
          </a:xfrm>
          <a:prstGeom prst="rect">
            <a:avLst/>
          </a:prstGeom>
        </p:spPr>
        <p:txBody>
          <a:bodyPr/>
          <a:lstStyle>
            <a:lvl1pPr>
              <a:defRPr spc="-200"/>
            </a:lvl1pPr>
          </a:lstStyle>
          <a:p>
            <a:r>
              <a:t>CI Pipelines Automate Performance Testing</a:t>
            </a:r>
          </a:p>
        </p:txBody>
      </p:sp>
      <p:pic>
        <p:nvPicPr>
          <p:cNvPr id="425" name="Picture 4" descr="Picture 4"/>
          <p:cNvPicPr>
            <a:picLocks noChangeAspect="1"/>
          </p:cNvPicPr>
          <p:nvPr/>
        </p:nvPicPr>
        <p:blipFill>
          <a:blip r:embed="rId3"/>
          <a:stretch>
            <a:fillRect/>
          </a:stretch>
        </p:blipFill>
        <p:spPr>
          <a:xfrm>
            <a:off x="249656" y="3271253"/>
            <a:ext cx="14211301" cy="7366001"/>
          </a:xfrm>
          <a:prstGeom prst="rect">
            <a:avLst/>
          </a:prstGeom>
          <a:ln w="12700">
            <a:miter lim="400000"/>
          </a:ln>
        </p:spPr>
      </p:pic>
      <p:sp>
        <p:nvSpPr>
          <p:cNvPr id="426" name="TextBox 9"/>
          <p:cNvSpPr txBox="1"/>
          <p:nvPr/>
        </p:nvSpPr>
        <p:spPr>
          <a:xfrm>
            <a:off x="-134754" y="13254335"/>
            <a:ext cx="6562024" cy="45120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r>
              <a:rPr u="sng">
                <a:solidFill>
                  <a:srgbClr val="0000FF"/>
                </a:solidFill>
                <a:uFill>
                  <a:solidFill>
                    <a:srgbClr val="0000FF"/>
                  </a:solidFill>
                </a:uFill>
                <a:hlinkClick r:id="rId4"/>
              </a:rPr>
              <a:t>https://github.com/neu-se/CONFETTI/actions</a:t>
            </a:r>
            <a:r>
              <a:t> </a:t>
            </a:r>
          </a:p>
        </p:txBody>
      </p:sp>
      <p:pic>
        <p:nvPicPr>
          <p:cNvPr id="427" name="Picture 8" descr="Picture 8"/>
          <p:cNvPicPr>
            <a:picLocks noChangeAspect="1"/>
          </p:cNvPicPr>
          <p:nvPr/>
        </p:nvPicPr>
        <p:blipFill>
          <a:blip r:embed="rId5"/>
          <a:stretch>
            <a:fillRect/>
          </a:stretch>
        </p:blipFill>
        <p:spPr>
          <a:xfrm>
            <a:off x="10127246" y="8464884"/>
            <a:ext cx="13081001" cy="4775201"/>
          </a:xfrm>
          <a:prstGeom prst="rect">
            <a:avLst/>
          </a:prstGeom>
          <a:ln w="12700">
            <a:miter lim="400000"/>
          </a:ln>
        </p:spPr>
      </p:pic>
      <p:sp>
        <p:nvSpPr>
          <p:cNvPr id="428" name="TextBox 10"/>
          <p:cNvSpPr txBox="1"/>
          <p:nvPr/>
        </p:nvSpPr>
        <p:spPr>
          <a:xfrm>
            <a:off x="7243010" y="5342021"/>
            <a:ext cx="5269832" cy="1828801"/>
          </a:xfrm>
          <a:prstGeom prst="rect">
            <a:avLst/>
          </a:prstGeom>
          <a:solidFill>
            <a:srgbClr val="FFF7D6"/>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2800">
                <a:latin typeface="Ink Free"/>
                <a:ea typeface="Ink Free"/>
                <a:cs typeface="Ink Free"/>
                <a:sym typeface="Ink Free"/>
              </a:defRPr>
            </a:lvl1pPr>
          </a:lstStyle>
          <a:p>
            <a:r>
              <a:t>Every commit: Run 10 minute performance test on 5 benchmarks, repeating each test 5 times (25 concurrent jobs)</a:t>
            </a:r>
          </a:p>
        </p:txBody>
      </p:sp>
      <p:sp>
        <p:nvSpPr>
          <p:cNvPr id="429" name="TextBox 13"/>
          <p:cNvSpPr txBox="1"/>
          <p:nvPr/>
        </p:nvSpPr>
        <p:spPr>
          <a:xfrm>
            <a:off x="17213179" y="10307053"/>
            <a:ext cx="5269832" cy="1828801"/>
          </a:xfrm>
          <a:prstGeom prst="rect">
            <a:avLst/>
          </a:prstGeom>
          <a:solidFill>
            <a:srgbClr val="FFF7D6"/>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2800">
                <a:latin typeface="Ink Free"/>
                <a:ea typeface="Ink Free"/>
                <a:cs typeface="Ink Free"/>
                <a:sym typeface="Ink Free"/>
              </a:defRPr>
            </a:lvl1pPr>
          </a:lstStyle>
          <a:p>
            <a:r>
              <a:t>On Demand: Run 24 hour performance test on 5 benchmarks, repeating each test 20 times (100 concurrent jobs)</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 name="Title 1"/>
          <p:cNvSpPr txBox="1">
            <a:spLocks noGrp="1"/>
          </p:cNvSpPr>
          <p:nvPr>
            <p:ph type="title"/>
          </p:nvPr>
        </p:nvSpPr>
        <p:spPr>
          <a:xfrm>
            <a:off x="1206500" y="1079499"/>
            <a:ext cx="21971000" cy="1433165"/>
          </a:xfrm>
          <a:prstGeom prst="rect">
            <a:avLst/>
          </a:prstGeom>
        </p:spPr>
        <p:txBody>
          <a:bodyPr/>
          <a:lstStyle>
            <a:lvl1pPr>
              <a:defRPr spc="-200"/>
            </a:lvl1pPr>
          </a:lstStyle>
          <a:p>
            <a:r>
              <a:t>CI Pipelines Automate Performance Testing</a:t>
            </a:r>
          </a:p>
        </p:txBody>
      </p:sp>
      <p:pic>
        <p:nvPicPr>
          <p:cNvPr id="434" name="Picture 8" descr="Picture 8"/>
          <p:cNvPicPr>
            <a:picLocks noChangeAspect="1"/>
          </p:cNvPicPr>
          <p:nvPr/>
        </p:nvPicPr>
        <p:blipFill>
          <a:blip r:embed="rId3"/>
          <a:stretch>
            <a:fillRect/>
          </a:stretch>
        </p:blipFill>
        <p:spPr>
          <a:xfrm>
            <a:off x="10996862" y="4566651"/>
            <a:ext cx="13081001" cy="4775201"/>
          </a:xfrm>
          <a:prstGeom prst="rect">
            <a:avLst/>
          </a:prstGeom>
          <a:ln w="12700">
            <a:miter lim="400000"/>
          </a:ln>
        </p:spPr>
      </p:pic>
      <p:sp>
        <p:nvSpPr>
          <p:cNvPr id="435" name="TextBox 13"/>
          <p:cNvSpPr txBox="1"/>
          <p:nvPr/>
        </p:nvSpPr>
        <p:spPr>
          <a:xfrm>
            <a:off x="18082795" y="6408821"/>
            <a:ext cx="5269833" cy="1828801"/>
          </a:xfrm>
          <a:prstGeom prst="rect">
            <a:avLst/>
          </a:prstGeom>
          <a:solidFill>
            <a:srgbClr val="FFF7D6"/>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2800">
                <a:latin typeface="Ink Free"/>
                <a:ea typeface="Ink Free"/>
                <a:cs typeface="Ink Free"/>
                <a:sym typeface="Ink Free"/>
              </a:defRPr>
            </a:lvl1pPr>
          </a:lstStyle>
          <a:p>
            <a:r>
              <a:t>On Demand: Run 24 hour performance test on 5 benchmarks, repeating each test 20 times (100 concurrent jobs)</a:t>
            </a:r>
          </a:p>
        </p:txBody>
      </p:sp>
      <p:pic>
        <p:nvPicPr>
          <p:cNvPr id="436" name="Picture 11" descr="Picture 11"/>
          <p:cNvPicPr>
            <a:picLocks noChangeAspect="1"/>
          </p:cNvPicPr>
          <p:nvPr/>
        </p:nvPicPr>
        <p:blipFill>
          <a:blip r:embed="rId4"/>
          <a:stretch>
            <a:fillRect/>
          </a:stretch>
        </p:blipFill>
        <p:spPr>
          <a:xfrm>
            <a:off x="705852" y="2998534"/>
            <a:ext cx="10363201" cy="9499601"/>
          </a:xfrm>
          <a:prstGeom prst="rect">
            <a:avLst/>
          </a:prstGeom>
          <a:ln w="12700">
            <a:miter lim="400000"/>
          </a:ln>
        </p:spPr>
      </p:pic>
      <p:sp>
        <p:nvSpPr>
          <p:cNvPr id="437" name="TextBox 14"/>
          <p:cNvSpPr txBox="1"/>
          <p:nvPr/>
        </p:nvSpPr>
        <p:spPr>
          <a:xfrm>
            <a:off x="-134754" y="13254335"/>
            <a:ext cx="6562024" cy="45120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r>
              <a:rPr u="sng">
                <a:solidFill>
                  <a:srgbClr val="0000FF"/>
                </a:solidFill>
                <a:uFill>
                  <a:solidFill>
                    <a:srgbClr val="0000FF"/>
                  </a:solidFill>
                </a:uFill>
                <a:hlinkClick r:id="rId5"/>
              </a:rPr>
              <a:t>https://github.com/neu-se/CONFETTI/actions</a:t>
            </a:r>
            <a:r>
              <a:t> </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 name="Continuous Integration in Practice"/>
          <p:cNvSpPr txBox="1">
            <a:spLocks noGrp="1"/>
          </p:cNvSpPr>
          <p:nvPr>
            <p:ph type="title"/>
          </p:nvPr>
        </p:nvSpPr>
        <p:spPr>
          <a:xfrm>
            <a:off x="1206500" y="1079499"/>
            <a:ext cx="21971000" cy="1433165"/>
          </a:xfrm>
          <a:prstGeom prst="rect">
            <a:avLst/>
          </a:prstGeom>
        </p:spPr>
        <p:txBody>
          <a:bodyPr/>
          <a:lstStyle>
            <a:lvl1pPr>
              <a:defRPr spc="-200"/>
            </a:lvl1pPr>
          </a:lstStyle>
          <a:p>
            <a:r>
              <a:t>Continuous Integration in Practice</a:t>
            </a:r>
          </a:p>
        </p:txBody>
      </p:sp>
      <p:sp>
        <p:nvSpPr>
          <p:cNvPr id="442" name="Large scale example: Google TAP"/>
          <p:cNvSpPr txBox="1">
            <a:spLocks noGrp="1"/>
          </p:cNvSpPr>
          <p:nvPr>
            <p:ph type="body" sz="quarter" idx="1"/>
          </p:nvPr>
        </p:nvSpPr>
        <p:spPr>
          <a:xfrm>
            <a:off x="1206500" y="2372961"/>
            <a:ext cx="21971000" cy="934780"/>
          </a:xfrm>
          <a:prstGeom prst="rect">
            <a:avLst/>
          </a:prstGeom>
        </p:spPr>
        <p:txBody>
          <a:bodyPr/>
          <a:lstStyle/>
          <a:p>
            <a:r>
              <a:t>Large scale example: Google TAP</a:t>
            </a:r>
          </a:p>
        </p:txBody>
      </p:sp>
      <p:sp>
        <p:nvSpPr>
          <p:cNvPr id="443" name="&gt;50,000 unique changes per-day, &gt; 4 billion test cases per-day…"/>
          <p:cNvSpPr txBox="1">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t>&gt;50,000 unique changes per-day, &gt; 4 billion test cases per-day</a:t>
            </a:r>
          </a:p>
          <a:p>
            <a:r>
              <a:t>Pre-submit optimization: run fast tests for each individual change (before code review). If fast tests pass, allow the merge to continue</a:t>
            </a:r>
          </a:p>
          <a:p>
            <a:r>
              <a:t>Then: run all affected tests; “build cop” monitors and acts immediately to roll-back or fix</a:t>
            </a:r>
          </a:p>
          <a:p>
            <a:r>
              <a:t>Build cop monitors integration test runs</a:t>
            </a:r>
          </a:p>
          <a:p>
            <a:r>
              <a:t>Average wait time to submit a change: 11 minutes</a:t>
            </a:r>
          </a:p>
        </p:txBody>
      </p:sp>
      <p:sp>
        <p:nvSpPr>
          <p:cNvPr id="444" name="“Software Engineering at Google: Lessons Learned from Programming Over Time,” Wright, Winters and Manshreck, 2020 (O’Reilly)"/>
          <p:cNvSpPr txBox="1"/>
          <p:nvPr/>
        </p:nvSpPr>
        <p:spPr>
          <a:xfrm>
            <a:off x="3996613" y="12795099"/>
            <a:ext cx="16390773" cy="4112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lvl1pPr defTabSz="2438338">
              <a:defRPr sz="2200"/>
            </a:lvl1pPr>
          </a:lstStyle>
          <a:p>
            <a:r>
              <a:t>“Software Engineering at Google: Lessons Learned from Programming Over Time,” Wright, Winters and Manshreck, 2020 (O’Reilly)</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 name="Cost to Fix a Defect Over Time"/>
          <p:cNvSpPr txBox="1">
            <a:spLocks noGrp="1"/>
          </p:cNvSpPr>
          <p:nvPr>
            <p:ph type="title"/>
          </p:nvPr>
        </p:nvSpPr>
        <p:spPr>
          <a:prstGeom prst="rect">
            <a:avLst/>
          </a:prstGeom>
        </p:spPr>
        <p:txBody>
          <a:bodyPr/>
          <a:lstStyle>
            <a:lvl1pPr>
              <a:defRPr spc="-200"/>
            </a:lvl1pPr>
          </a:lstStyle>
          <a:p>
            <a:r>
              <a:t>Cost to Fix a Defect Over Time</a:t>
            </a:r>
          </a:p>
        </p:txBody>
      </p:sp>
      <p:sp>
        <p:nvSpPr>
          <p:cNvPr id="447" name="Rough estimate"/>
          <p:cNvSpPr txBox="1">
            <a:spLocks noGrp="1"/>
          </p:cNvSpPr>
          <p:nvPr>
            <p:ph type="body" sz="quarter" idx="1"/>
          </p:nvPr>
        </p:nvSpPr>
        <p:spPr>
          <a:xfrm>
            <a:off x="1206500" y="2372961"/>
            <a:ext cx="21971000" cy="934780"/>
          </a:xfrm>
          <a:prstGeom prst="rect">
            <a:avLst/>
          </a:prstGeom>
        </p:spPr>
        <p:txBody>
          <a:bodyPr/>
          <a:lstStyle/>
          <a:p>
            <a:r>
              <a:t>Rough estimate</a:t>
            </a:r>
          </a:p>
        </p:txBody>
      </p:sp>
      <p:graphicFrame>
        <p:nvGraphicFramePr>
          <p:cNvPr id="448" name="2D Line Chart"/>
          <p:cNvGraphicFramePr/>
          <p:nvPr/>
        </p:nvGraphicFramePr>
        <p:xfrm>
          <a:off x="1830591" y="3190535"/>
          <a:ext cx="20716465" cy="10242305"/>
        </p:xfrm>
        <a:graphic>
          <a:graphicData uri="http://schemas.openxmlformats.org/drawingml/2006/chart">
            <c:chart xmlns:c="http://schemas.openxmlformats.org/drawingml/2006/chart" xmlns:r="http://schemas.openxmlformats.org/officeDocument/2006/relationships" r:id="rId3"/>
          </a:graphicData>
        </a:graphic>
      </p:graphicFrame>
      <p:grpSp>
        <p:nvGrpSpPr>
          <p:cNvPr id="451" name="Group"/>
          <p:cNvGrpSpPr/>
          <p:nvPr/>
        </p:nvGrpSpPr>
        <p:grpSpPr>
          <a:xfrm>
            <a:off x="9406742" y="5650136"/>
            <a:ext cx="4812011" cy="3294461"/>
            <a:chOff x="0" y="527888"/>
            <a:chExt cx="4812010" cy="3294459"/>
          </a:xfrm>
        </p:grpSpPr>
        <p:sp>
          <p:nvSpPr>
            <p:cNvPr id="449" name="Line"/>
            <p:cNvSpPr/>
            <p:nvPr/>
          </p:nvSpPr>
          <p:spPr>
            <a:xfrm>
              <a:off x="3555475" y="1240061"/>
              <a:ext cx="1256536" cy="2582287"/>
            </a:xfrm>
            <a:prstGeom prst="line">
              <a:avLst/>
            </a:prstGeom>
            <a:noFill/>
            <a:ln w="50800" cap="flat">
              <a:solidFill>
                <a:srgbClr val="000000"/>
              </a:solidFill>
              <a:prstDash val="solid"/>
              <a:miter lim="400000"/>
              <a:tailEnd type="triangle" w="med" len="med"/>
            </a:ln>
            <a:effectLst/>
          </p:spPr>
          <p:txBody>
            <a:bodyPr wrap="square" lIns="45718" tIns="45718" rIns="45718" bIns="45718" numCol="1" anchor="t">
              <a:noAutofit/>
            </a:bodyPr>
            <a:lstStyle/>
            <a:p>
              <a:endParaRPr/>
            </a:p>
          </p:txBody>
        </p:sp>
        <p:sp>
          <p:nvSpPr>
            <p:cNvPr id="450" name="Old feedback loop: do this infrequently New feedback loop: do this continuously"/>
            <p:cNvSpPr/>
            <p:nvPr/>
          </p:nvSpPr>
          <p:spPr>
            <a:xfrm>
              <a:off x="0" y="527888"/>
              <a:ext cx="1270000"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pPr algn="l">
                <a:defRPr sz="3100">
                  <a:solidFill>
                    <a:srgbClr val="000000"/>
                  </a:solidFill>
                </a:defRPr>
              </a:pPr>
              <a:r>
                <a:t>Code Review is a process of</a:t>
              </a:r>
            </a:p>
            <a:p>
              <a:pPr algn="l">
                <a:defRPr sz="3100">
                  <a:solidFill>
                    <a:srgbClr val="000000"/>
                  </a:solidFill>
                </a:defRPr>
              </a:pPr>
              <a:r>
                <a:t>reading and commenting on code</a:t>
              </a:r>
            </a:p>
          </p:txBody>
        </p:sp>
      </p:gr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 name="Title 1"/>
          <p:cNvSpPr txBox="1">
            <a:spLocks noGrp="1"/>
          </p:cNvSpPr>
          <p:nvPr>
            <p:ph type="title"/>
          </p:nvPr>
        </p:nvSpPr>
        <p:spPr>
          <a:prstGeom prst="rect">
            <a:avLst/>
          </a:prstGeom>
        </p:spPr>
        <p:txBody>
          <a:bodyPr/>
          <a:lstStyle>
            <a:lvl1pPr>
              <a:defRPr spc="-236"/>
            </a:lvl1pPr>
          </a:lstStyle>
          <a:p>
            <a:r>
              <a:t>Code Review should be a Formal Process</a:t>
            </a:r>
          </a:p>
        </p:txBody>
      </p:sp>
      <p:sp>
        <p:nvSpPr>
          <p:cNvPr id="456" name="Slide Subtitle"/>
          <p:cNvSpPr txBox="1">
            <a:spLocks noGrp="1"/>
          </p:cNvSpPr>
          <p:nvPr>
            <p:ph type="body" idx="21"/>
          </p:nvPr>
        </p:nvSpPr>
        <p:spPr>
          <a:prstGeom prst="rect">
            <a:avLst/>
          </a:prstGeom>
        </p:spPr>
        <p:txBody>
          <a:bodyPr/>
          <a:lstStyle/>
          <a:p>
            <a:endParaRPr/>
          </a:p>
        </p:txBody>
      </p:sp>
      <p:sp>
        <p:nvSpPr>
          <p:cNvPr id="457" name="Content Placeholder 2"/>
          <p:cNvSpPr txBox="1">
            <a:spLocks noGrp="1"/>
          </p:cNvSpPr>
          <p:nvPr>
            <p:ph type="body" idx="1"/>
          </p:nvPr>
        </p:nvSpPr>
        <p:spPr>
          <a:prstGeom prst="rect">
            <a:avLst/>
          </a:prstGeom>
        </p:spPr>
        <p:txBody>
          <a:bodyPr/>
          <a:lstStyle/>
          <a:p>
            <a:r>
              <a:t>A code review is the process in which the author of some code is asked to explain it to their peers:</a:t>
            </a:r>
          </a:p>
          <a:p>
            <a:pPr lvl="1"/>
            <a:r>
              <a:t>What purpose the code has;</a:t>
            </a:r>
          </a:p>
          <a:p>
            <a:pPr lvl="1"/>
            <a:r>
              <a:t>How the code accomplishes this purpose;</a:t>
            </a:r>
          </a:p>
          <a:p>
            <a:pPr lvl="1"/>
            <a:r>
              <a:t>How the author is confident of this information,</a:t>
            </a:r>
          </a:p>
          <a:p>
            <a:pPr lvl="2"/>
            <a:r>
              <a:t>E.g., show results of running tests (CI results)</a:t>
            </a:r>
          </a:p>
          <a:p>
            <a:r>
              <a:t>A code review often concerns a code </a:t>
            </a:r>
            <a:r>
              <a:rPr i="1"/>
              <a:t>change</a:t>
            </a:r>
            <a:r>
              <a:t> (“diff”)</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Learning Objectives for this Lesson"/>
          <p:cNvSpPr txBox="1">
            <a:spLocks noGrp="1"/>
          </p:cNvSpPr>
          <p:nvPr>
            <p:ph type="title"/>
          </p:nvPr>
        </p:nvSpPr>
        <p:spPr>
          <a:prstGeom prst="rect">
            <a:avLst/>
          </a:prstGeom>
        </p:spPr>
        <p:txBody>
          <a:bodyPr/>
          <a:lstStyle>
            <a:lvl1pPr>
              <a:defRPr spc="-200"/>
            </a:lvl1pPr>
          </a:lstStyle>
          <a:p>
            <a:r>
              <a:t>Learning Objectives for this Lesson</a:t>
            </a:r>
          </a:p>
        </p:txBody>
      </p:sp>
      <p:sp>
        <p:nvSpPr>
          <p:cNvPr id="158" name="By the end of this lesson, you should be able to…"/>
          <p:cNvSpPr txBox="1">
            <a:spLocks noGrp="1"/>
          </p:cNvSpPr>
          <p:nvPr>
            <p:ph type="body" sz="quarter" idx="1"/>
          </p:nvPr>
        </p:nvSpPr>
        <p:spPr>
          <a:xfrm>
            <a:off x="1206500" y="2372961"/>
            <a:ext cx="21971000" cy="934780"/>
          </a:xfrm>
          <a:prstGeom prst="rect">
            <a:avLst/>
          </a:prstGeom>
        </p:spPr>
        <p:txBody>
          <a:bodyPr/>
          <a:lstStyle/>
          <a:p>
            <a:r>
              <a:t>By the end of this lesson, you should be able to…</a:t>
            </a:r>
          </a:p>
        </p:txBody>
      </p:sp>
      <p:sp>
        <p:nvSpPr>
          <p:cNvPr id="159" name="Describe how continuous integration helps to catch errors sooner in the software lifecycle…"/>
          <p:cNvSpPr txBox="1">
            <a:spLocks noGrp="1"/>
          </p:cNvSpPr>
          <p:nvPr>
            <p:ph type="body" idx="21"/>
          </p:nvPr>
        </p:nvSpPr>
        <p:spPr>
          <a:xfrm>
            <a:off x="1206500" y="4243609"/>
            <a:ext cx="21971000" cy="8256013"/>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marL="698500" indent="-698500">
              <a:buSzPct val="123000"/>
              <a:buChar char="•"/>
            </a:pPr>
            <a:r>
              <a:t>Describe how continuous integration helps to catch errors sooner in the software lifecycle</a:t>
            </a:r>
          </a:p>
          <a:p>
            <a:pPr marL="698500" indent="-698500">
              <a:buSzPct val="123000"/>
              <a:buChar char="•"/>
            </a:pPr>
            <a:r>
              <a:t>Describe the benefits of a culture of code review</a:t>
            </a:r>
            <a:endParaRPr spc="-55"/>
          </a:p>
          <a:p>
            <a:pPr marL="698500" indent="-698500">
              <a:buSzPct val="123000"/>
              <a:buChar char="•"/>
            </a:pPr>
            <a:r>
              <a:rPr spc="-55"/>
              <a:t>Describe strategies for performing quality-assurance on software as and after it is delivered</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 name="Title 1"/>
          <p:cNvSpPr txBox="1">
            <a:spLocks noGrp="1"/>
          </p:cNvSpPr>
          <p:nvPr>
            <p:ph type="title"/>
          </p:nvPr>
        </p:nvSpPr>
        <p:spPr>
          <a:prstGeom prst="rect">
            <a:avLst/>
          </a:prstGeom>
        </p:spPr>
        <p:txBody>
          <a:bodyPr/>
          <a:lstStyle>
            <a:lvl1pPr>
              <a:defRPr spc="-200"/>
            </a:lvl1pPr>
          </a:lstStyle>
          <a:p>
            <a:r>
              <a:t>Why should we perform code review?</a:t>
            </a:r>
          </a:p>
        </p:txBody>
      </p:sp>
      <p:sp>
        <p:nvSpPr>
          <p:cNvPr id="460" name="Slide Subtitle"/>
          <p:cNvSpPr txBox="1">
            <a:spLocks noGrp="1"/>
          </p:cNvSpPr>
          <p:nvPr>
            <p:ph type="body" idx="21"/>
          </p:nvPr>
        </p:nvSpPr>
        <p:spPr>
          <a:prstGeom prst="rect">
            <a:avLst/>
          </a:prstGeom>
        </p:spPr>
        <p:txBody>
          <a:bodyPr/>
          <a:lstStyle/>
          <a:p>
            <a:endParaRPr/>
          </a:p>
        </p:txBody>
      </p:sp>
      <p:sp>
        <p:nvSpPr>
          <p:cNvPr id="461" name="Content Placeholder 2"/>
          <p:cNvSpPr txBox="1">
            <a:spLocks noGrp="1"/>
          </p:cNvSpPr>
          <p:nvPr>
            <p:ph type="body" idx="1"/>
          </p:nvPr>
        </p:nvSpPr>
        <p:spPr>
          <a:prstGeom prst="rect">
            <a:avLst/>
          </a:prstGeom>
        </p:spPr>
        <p:txBody>
          <a:bodyPr/>
          <a:lstStyle/>
          <a:p>
            <a:pPr marL="566927" indent="-566927" defTabSz="2267655">
              <a:spcBef>
                <a:spcPts val="4100"/>
              </a:spcBef>
              <a:defRPr sz="4464"/>
            </a:pPr>
            <a:r>
              <a:rPr dirty="0"/>
              <a:t>Code review increases breadth of knowledge of code:</a:t>
            </a:r>
          </a:p>
          <a:p>
            <a:pPr marL="1133855" lvl="1" indent="-566927" defTabSz="2267655">
              <a:spcBef>
                <a:spcPts val="4100"/>
              </a:spcBef>
              <a:defRPr sz="4464"/>
            </a:pPr>
            <a:r>
              <a:rPr dirty="0"/>
              <a:t>Other people ”know” the code;</a:t>
            </a:r>
          </a:p>
          <a:p>
            <a:pPr marL="1133855" lvl="1" indent="-566927" defTabSz="2267655">
              <a:spcBef>
                <a:spcPts val="4100"/>
              </a:spcBef>
              <a:defRPr sz="4464"/>
            </a:pPr>
            <a:r>
              <a:rPr dirty="0"/>
              <a:t>Easier to handle someone cycling off project.</a:t>
            </a:r>
          </a:p>
          <a:p>
            <a:pPr marL="566927" indent="-566927" defTabSz="2267655">
              <a:spcBef>
                <a:spcPts val="4100"/>
              </a:spcBef>
              <a:defRPr sz="4464"/>
            </a:pPr>
            <a:r>
              <a:rPr dirty="0"/>
              <a:t>Verbalizing decisions improves their quality:</a:t>
            </a:r>
          </a:p>
          <a:p>
            <a:pPr marL="1133855" lvl="1" indent="-566927" defTabSz="2267655">
              <a:spcBef>
                <a:spcPts val="4100"/>
              </a:spcBef>
              <a:defRPr sz="4464"/>
            </a:pPr>
            <a:r>
              <a:rPr dirty="0"/>
              <a:t>The process of writing an explanation encourages critical thinking.</a:t>
            </a:r>
          </a:p>
          <a:p>
            <a:pPr marL="566927" indent="-566927" defTabSz="2267655">
              <a:spcBef>
                <a:spcPts val="4100"/>
              </a:spcBef>
              <a:defRPr sz="4464"/>
            </a:pPr>
            <a:r>
              <a:rPr dirty="0"/>
              <a:t>Code reviews improve quality of code base:</a:t>
            </a:r>
          </a:p>
          <a:p>
            <a:pPr marL="1133855" lvl="1" indent="-566927" defTabSz="2267655">
              <a:spcBef>
                <a:spcPts val="4100"/>
              </a:spcBef>
              <a:defRPr sz="4464"/>
            </a:pPr>
            <a:r>
              <a:rPr dirty="0"/>
              <a:t>Knowing code will be reviewed pushes developers to make code more presentable and understandable.</a:t>
            </a: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 name="Title 1"/>
          <p:cNvSpPr txBox="1">
            <a:spLocks noGrp="1"/>
          </p:cNvSpPr>
          <p:nvPr>
            <p:ph type="title"/>
          </p:nvPr>
        </p:nvSpPr>
        <p:spPr>
          <a:prstGeom prst="rect">
            <a:avLst/>
          </a:prstGeom>
        </p:spPr>
        <p:txBody>
          <a:bodyPr/>
          <a:lstStyle>
            <a:lvl1pPr>
              <a:defRPr spc="-236"/>
            </a:lvl1pPr>
          </a:lstStyle>
          <a:p>
            <a:r>
              <a:rPr lang="en-US" dirty="0"/>
              <a:t>Self-Review is no Substitute to Peer Review</a:t>
            </a:r>
            <a:endParaRPr dirty="0"/>
          </a:p>
        </p:txBody>
      </p:sp>
      <p:sp>
        <p:nvSpPr>
          <p:cNvPr id="464" name="Slide Subtitle"/>
          <p:cNvSpPr txBox="1">
            <a:spLocks noGrp="1"/>
          </p:cNvSpPr>
          <p:nvPr>
            <p:ph type="body" idx="21"/>
          </p:nvPr>
        </p:nvSpPr>
        <p:spPr>
          <a:prstGeom prst="rect">
            <a:avLst/>
          </a:prstGeom>
        </p:spPr>
        <p:txBody>
          <a:bodyPr/>
          <a:lstStyle/>
          <a:p>
            <a:endParaRPr/>
          </a:p>
        </p:txBody>
      </p:sp>
      <p:sp>
        <p:nvSpPr>
          <p:cNvPr id="465" name="Slide bullet text"/>
          <p:cNvSpPr txBox="1">
            <a:spLocks noGrp="1"/>
          </p:cNvSpPr>
          <p:nvPr>
            <p:ph type="body" idx="1"/>
          </p:nvPr>
        </p:nvSpPr>
        <p:spPr>
          <a:prstGeom prst="rect">
            <a:avLst/>
          </a:prstGeom>
        </p:spPr>
        <p:txBody>
          <a:bodyPr/>
          <a:lstStyle/>
          <a:p>
            <a:endParaRPr/>
          </a:p>
        </p:txBody>
      </p:sp>
      <p:sp>
        <p:nvSpPr>
          <p:cNvPr id="466" name="300 reviews at Cisco in 2006"/>
          <p:cNvSpPr txBox="1"/>
          <p:nvPr/>
        </p:nvSpPr>
        <p:spPr>
          <a:xfrm>
            <a:off x="1642364" y="3006945"/>
            <a:ext cx="21879561" cy="9347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algn="l" defTabSz="914400">
              <a:lnSpc>
                <a:spcPct val="90000"/>
              </a:lnSpc>
              <a:spcBef>
                <a:spcPts val="1000"/>
              </a:spcBef>
              <a:defRPr sz="5600"/>
            </a:lvl1pPr>
          </a:lstStyle>
          <a:p>
            <a:r>
              <a:t>Study of 300 reviews at Cisco in 2006</a:t>
            </a:r>
          </a:p>
        </p:txBody>
      </p:sp>
      <p:sp>
        <p:nvSpPr>
          <p:cNvPr id="467" name="“Best Kept Secrets of Peer Code Review”, Jason Cohen, SmartBear Software, 2006"/>
          <p:cNvSpPr txBox="1"/>
          <p:nvPr/>
        </p:nvSpPr>
        <p:spPr>
          <a:xfrm>
            <a:off x="7169671" y="12163226"/>
            <a:ext cx="9446481" cy="431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lvl1pPr algn="l" defTabSz="642937">
              <a:defRPr sz="2200">
                <a:solidFill>
                  <a:srgbClr val="333333"/>
                </a:solidFill>
                <a:latin typeface="Times Roman"/>
                <a:ea typeface="Times Roman"/>
                <a:cs typeface="Times Roman"/>
                <a:sym typeface="Times Roman"/>
              </a:defRPr>
            </a:lvl1pPr>
          </a:lstStyle>
          <a:p>
            <a:r>
              <a:t>“Best Kept Secrets of Peer Code Review”, Jason Cohen, SmartBear Software, 2006</a:t>
            </a:r>
          </a:p>
        </p:txBody>
      </p:sp>
      <p:pic>
        <p:nvPicPr>
          <p:cNvPr id="468" name="Image" descr="Image"/>
          <p:cNvPicPr>
            <a:picLocks noChangeAspect="1"/>
          </p:cNvPicPr>
          <p:nvPr/>
        </p:nvPicPr>
        <p:blipFill>
          <a:blip r:embed="rId3"/>
          <a:stretch>
            <a:fillRect/>
          </a:stretch>
        </p:blipFill>
        <p:spPr>
          <a:xfrm>
            <a:off x="7278878" y="4376927"/>
            <a:ext cx="9826249" cy="7016506"/>
          </a:xfrm>
          <a:prstGeom prst="rect">
            <a:avLst/>
          </a:prstGeom>
          <a:ln w="12700">
            <a:miter lim="400000"/>
          </a:ln>
        </p:spPr>
      </p:pic>
      <p:sp>
        <p:nvSpPr>
          <p:cNvPr id="469" name="Even if developers pre-review their code, many defects still found in peer review"/>
          <p:cNvSpPr txBox="1"/>
          <p:nvPr/>
        </p:nvSpPr>
        <p:spPr>
          <a:xfrm>
            <a:off x="7332671" y="11340249"/>
            <a:ext cx="10725659" cy="4109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lvl1pPr defTabSz="2438338">
              <a:defRPr sz="2200" b="1"/>
            </a:lvl1pPr>
          </a:lstStyle>
          <a:p>
            <a:r>
              <a:t>Even if developers pre-review their code, many defects still found in peer review</a:t>
            </a: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 name="Title 1"/>
          <p:cNvSpPr txBox="1">
            <a:spLocks noGrp="1"/>
          </p:cNvSpPr>
          <p:nvPr>
            <p:ph type="title"/>
          </p:nvPr>
        </p:nvSpPr>
        <p:spPr>
          <a:xfrm>
            <a:off x="1676400" y="36511"/>
            <a:ext cx="21031200" cy="2651126"/>
          </a:xfrm>
          <a:prstGeom prst="rect">
            <a:avLst/>
          </a:prstGeom>
        </p:spPr>
        <p:txBody>
          <a:bodyPr/>
          <a:lstStyle>
            <a:lvl1pPr>
              <a:defRPr spc="-200"/>
            </a:lvl1pPr>
          </a:lstStyle>
          <a:p>
            <a:r>
              <a:t>Code Reviews Have Many Benefits (Microsoft)</a:t>
            </a:r>
          </a:p>
        </p:txBody>
      </p:sp>
      <p:sp>
        <p:nvSpPr>
          <p:cNvPr id="474" name="Slide Number Placeholder 3"/>
          <p:cNvSpPr txBox="1">
            <a:spLocks noGrp="1"/>
          </p:cNvSpPr>
          <p:nvPr>
            <p:ph type="sldNum" sz="quarter" idx="4294967295"/>
          </p:nvPr>
        </p:nvSpPr>
        <p:spPr>
          <a:xfrm>
            <a:off x="12001500" y="13080999"/>
            <a:ext cx="368504" cy="37460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22</a:t>
            </a:fld>
            <a:endParaRPr/>
          </a:p>
        </p:txBody>
      </p:sp>
      <p:pic>
        <p:nvPicPr>
          <p:cNvPr id="475" name="Picture 8" descr="Picture 8"/>
          <p:cNvPicPr>
            <a:picLocks noChangeAspect="1"/>
          </p:cNvPicPr>
          <p:nvPr/>
        </p:nvPicPr>
        <p:blipFill>
          <a:blip r:embed="rId3"/>
          <a:srcRect b="10833"/>
          <a:stretch>
            <a:fillRect/>
          </a:stretch>
        </p:blipFill>
        <p:spPr>
          <a:xfrm>
            <a:off x="5681471" y="3145952"/>
            <a:ext cx="13378985" cy="9245447"/>
          </a:xfrm>
          <a:prstGeom prst="rect">
            <a:avLst/>
          </a:prstGeom>
          <a:ln w="12700">
            <a:miter lim="400000"/>
          </a:ln>
        </p:spPr>
      </p:pic>
      <p:sp>
        <p:nvSpPr>
          <p:cNvPr id="476" name="“Expectations, Outcomes, and Challenges of Modern Code Review”, Bacchelli &amp; Bird, ICSE 2013"/>
          <p:cNvSpPr txBox="1"/>
          <p:nvPr/>
        </p:nvSpPr>
        <p:spPr>
          <a:xfrm>
            <a:off x="6664902" y="12530637"/>
            <a:ext cx="12208434" cy="4112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lvl1pPr defTabSz="2438338">
              <a:defRPr sz="2200"/>
            </a:lvl1pPr>
          </a:lstStyle>
          <a:p>
            <a:r>
              <a:rPr dirty="0"/>
              <a:t>“Expectations, Outcomes, and Challenges of Modern Code Review”, </a:t>
            </a:r>
            <a:r>
              <a:rPr dirty="0" err="1"/>
              <a:t>Bacchelli</a:t>
            </a:r>
            <a:r>
              <a:rPr dirty="0"/>
              <a:t> &amp; Bird, ICSE 2013</a:t>
            </a: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 name="Title 1"/>
          <p:cNvSpPr txBox="1">
            <a:spLocks noGrp="1"/>
          </p:cNvSpPr>
          <p:nvPr>
            <p:ph type="title"/>
          </p:nvPr>
        </p:nvSpPr>
        <p:spPr>
          <a:prstGeom prst="rect">
            <a:avLst/>
          </a:prstGeom>
        </p:spPr>
        <p:txBody>
          <a:bodyPr/>
          <a:lstStyle>
            <a:lvl1pPr defTabSz="1901904">
              <a:defRPr sz="6629" spc="-184"/>
            </a:lvl1pPr>
          </a:lstStyle>
          <a:p>
            <a:r>
              <a:t>Code Reviews Descend from Traditional Code Inspection</a:t>
            </a:r>
          </a:p>
        </p:txBody>
      </p:sp>
      <p:sp>
        <p:nvSpPr>
          <p:cNvPr id="481" name="Slide Subtitle"/>
          <p:cNvSpPr txBox="1">
            <a:spLocks noGrp="1"/>
          </p:cNvSpPr>
          <p:nvPr>
            <p:ph type="body" idx="21"/>
          </p:nvPr>
        </p:nvSpPr>
        <p:spPr>
          <a:prstGeom prst="rect">
            <a:avLst/>
          </a:prstGeom>
        </p:spPr>
        <p:txBody>
          <a:bodyPr/>
          <a:lstStyle/>
          <a:p>
            <a:endParaRPr/>
          </a:p>
        </p:txBody>
      </p:sp>
      <p:sp>
        <p:nvSpPr>
          <p:cNvPr id="482" name="Content Placeholder 2"/>
          <p:cNvSpPr txBox="1">
            <a:spLocks noGrp="1"/>
          </p:cNvSpPr>
          <p:nvPr>
            <p:ph type="body" idx="1"/>
          </p:nvPr>
        </p:nvSpPr>
        <p:spPr>
          <a:prstGeom prst="rect">
            <a:avLst/>
          </a:prstGeom>
        </p:spPr>
        <p:txBody>
          <a:bodyPr>
            <a:normAutofit lnSpcReduction="10000"/>
          </a:bodyPr>
          <a:lstStyle/>
          <a:p>
            <a:pPr marL="609599" indent="-609599">
              <a:lnSpc>
                <a:spcPct val="72000"/>
              </a:lnSpc>
              <a:defRPr sz="3700"/>
            </a:pPr>
            <a:r>
              <a:rPr sz="4400" dirty="0"/>
              <a:t>Formal process of reading through code as a group;</a:t>
            </a:r>
          </a:p>
          <a:p>
            <a:pPr marL="609599" indent="-609599">
              <a:lnSpc>
                <a:spcPct val="72000"/>
              </a:lnSpc>
              <a:defRPr sz="3700"/>
            </a:pPr>
            <a:r>
              <a:rPr sz="4400" dirty="0"/>
              <a:t>Applied to all project documents;</a:t>
            </a:r>
          </a:p>
          <a:p>
            <a:pPr marL="609599" indent="-609599">
              <a:lnSpc>
                <a:spcPct val="72000"/>
              </a:lnSpc>
              <a:defRPr sz="3700"/>
            </a:pPr>
            <a:r>
              <a:rPr sz="4400" dirty="0"/>
              <a:t>A 3-5 person team reads the code aloud and explains what is being done;</a:t>
            </a:r>
          </a:p>
          <a:p>
            <a:pPr marL="609599" indent="-609599">
              <a:lnSpc>
                <a:spcPct val="72000"/>
              </a:lnSpc>
              <a:defRPr sz="3700"/>
            </a:pPr>
            <a:r>
              <a:rPr sz="4400" dirty="0"/>
              <a:t>Each person has a specific role (moderator, reviewer, reader, scribe, observer, author)</a:t>
            </a:r>
          </a:p>
          <a:p>
            <a:pPr marL="609599" indent="-609599">
              <a:lnSpc>
                <a:spcPct val="72000"/>
              </a:lnSpc>
              <a:defRPr sz="3700"/>
            </a:pPr>
            <a:r>
              <a:rPr sz="4400" dirty="0"/>
              <a:t>Usually a 60 minute meeting;</a:t>
            </a:r>
          </a:p>
          <a:p>
            <a:pPr marL="609599" indent="-609599">
              <a:lnSpc>
                <a:spcPct val="72000"/>
              </a:lnSpc>
              <a:defRPr sz="3700"/>
            </a:pPr>
            <a:r>
              <a:rPr sz="4400" dirty="0"/>
              <a:t>Less efficient (defects/cost) than modern review processes.</a:t>
            </a:r>
          </a:p>
          <a:p>
            <a:pPr marL="609599" indent="-609599">
              <a:lnSpc>
                <a:spcPct val="72000"/>
              </a:lnSpc>
              <a:defRPr sz="3700"/>
            </a:pPr>
            <a:r>
              <a:rPr sz="4400" dirty="0"/>
              <a:t>Very waterfall.</a:t>
            </a:r>
          </a:p>
          <a:p>
            <a:pPr marL="609599" indent="-609599">
              <a:lnSpc>
                <a:spcPct val="72000"/>
              </a:lnSpc>
              <a:defRPr sz="3700"/>
            </a:pPr>
            <a:r>
              <a:rPr sz="4400" dirty="0"/>
              <a:t>Traceable, measurable</a:t>
            </a: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 name="Title 1"/>
          <p:cNvSpPr txBox="1">
            <a:spLocks noGrp="1"/>
          </p:cNvSpPr>
          <p:nvPr>
            <p:ph type="title"/>
          </p:nvPr>
        </p:nvSpPr>
        <p:spPr>
          <a:prstGeom prst="rect">
            <a:avLst/>
          </a:prstGeom>
        </p:spPr>
        <p:txBody>
          <a:bodyPr/>
          <a:lstStyle>
            <a:lvl1pPr defTabSz="2170121">
              <a:defRPr sz="7565" spc="-210"/>
            </a:lvl1pPr>
          </a:lstStyle>
          <a:p>
            <a:r>
              <a:t>Many Stakeholders can Benefit from Code Review</a:t>
            </a:r>
          </a:p>
        </p:txBody>
      </p:sp>
      <p:sp>
        <p:nvSpPr>
          <p:cNvPr id="487" name="Reviewers might be…"/>
          <p:cNvSpPr txBox="1">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t>Reviewers might be…</a:t>
            </a:r>
          </a:p>
        </p:txBody>
      </p:sp>
      <p:sp>
        <p:nvSpPr>
          <p:cNvPr id="488" name="Content Placeholder 2"/>
          <p:cNvSpPr txBox="1">
            <a:spLocks noGrp="1"/>
          </p:cNvSpPr>
          <p:nvPr>
            <p:ph type="body" idx="1"/>
          </p:nvPr>
        </p:nvSpPr>
        <p:spPr>
          <a:prstGeom prst="rect">
            <a:avLst/>
          </a:prstGeom>
        </p:spPr>
        <p:txBody>
          <a:bodyPr/>
          <a:lstStyle/>
          <a:p>
            <a:pPr>
              <a:lnSpc>
                <a:spcPct val="81000"/>
              </a:lnSpc>
              <a:defRPr sz="4400"/>
            </a:pPr>
            <a:r>
              <a:t>An owner of the code being changed or added to</a:t>
            </a:r>
          </a:p>
          <a:p>
            <a:pPr>
              <a:lnSpc>
                <a:spcPct val="81000"/>
              </a:lnSpc>
              <a:defRPr sz="4400"/>
            </a:pPr>
            <a:r>
              <a:t>Someone to verify that the code meets standards.</a:t>
            </a:r>
          </a:p>
          <a:p>
            <a:pPr>
              <a:lnSpc>
                <a:spcPct val="81000"/>
              </a:lnSpc>
              <a:defRPr sz="4400"/>
            </a:pPr>
            <a:r>
              <a:t>Someone to ensure documentation is consistent.</a:t>
            </a:r>
          </a:p>
          <a:p>
            <a:pPr>
              <a:lnSpc>
                <a:spcPct val="81000"/>
              </a:lnSpc>
              <a:defRPr sz="4400"/>
            </a:pPr>
            <a:r>
              <a:t>Other people:</a:t>
            </a:r>
          </a:p>
          <a:p>
            <a:pPr lvl="1">
              <a:lnSpc>
                <a:spcPct val="81000"/>
              </a:lnSpc>
              <a:defRPr sz="4400"/>
            </a:pPr>
            <a:r>
              <a:t>Interested in this code base;</a:t>
            </a:r>
          </a:p>
          <a:p>
            <a:pPr lvl="1">
              <a:lnSpc>
                <a:spcPct val="81000"/>
              </a:lnSpc>
              <a:defRPr sz="4400"/>
            </a:pPr>
            <a:r>
              <a:t>Experts in the code base.</a:t>
            </a:r>
          </a:p>
        </p:txBody>
      </p:sp>
      <p:pic>
        <p:nvPicPr>
          <p:cNvPr id="489" name="Image" descr="Image"/>
          <p:cNvPicPr>
            <a:picLocks noChangeAspect="1"/>
          </p:cNvPicPr>
          <p:nvPr/>
        </p:nvPicPr>
        <p:blipFill>
          <a:blip r:embed="rId3"/>
          <a:stretch>
            <a:fillRect/>
          </a:stretch>
        </p:blipFill>
        <p:spPr>
          <a:xfrm>
            <a:off x="14230709" y="8346783"/>
            <a:ext cx="9734068" cy="4507891"/>
          </a:xfrm>
          <a:prstGeom prst="rect">
            <a:avLst/>
          </a:prstGeom>
          <a:ln w="12700">
            <a:miter lim="400000"/>
          </a:ln>
        </p:spPr>
      </p:pic>
      <p:sp>
        <p:nvSpPr>
          <p:cNvPr id="490" name="“Modern Code Review: A Case Study at Google”, Sadowski et al, ICSE 2018"/>
          <p:cNvSpPr txBox="1"/>
          <p:nvPr/>
        </p:nvSpPr>
        <p:spPr>
          <a:xfrm>
            <a:off x="15107542" y="12819566"/>
            <a:ext cx="7980402" cy="3492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lvl1pPr defTabSz="2438338">
              <a:defRPr sz="1800"/>
            </a:lvl1pPr>
          </a:lstStyle>
          <a:p>
            <a:r>
              <a:rPr dirty="0"/>
              <a:t>“Modern Code Review: A Case Study at Google”, Sadowski et al, ICSE 2018 </a:t>
            </a: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 name="Title 1"/>
          <p:cNvSpPr txBox="1">
            <a:spLocks noGrp="1"/>
          </p:cNvSpPr>
          <p:nvPr>
            <p:ph type="title"/>
          </p:nvPr>
        </p:nvSpPr>
        <p:spPr>
          <a:xfrm>
            <a:off x="1676400" y="36511"/>
            <a:ext cx="21031200" cy="2651126"/>
          </a:xfrm>
          <a:prstGeom prst="rect">
            <a:avLst/>
          </a:prstGeom>
        </p:spPr>
        <p:txBody>
          <a:bodyPr/>
          <a:lstStyle>
            <a:lvl1pPr>
              <a:defRPr spc="-200"/>
            </a:lvl1pPr>
          </a:lstStyle>
          <a:p>
            <a:r>
              <a:t>Code Review: How</a:t>
            </a:r>
          </a:p>
        </p:txBody>
      </p:sp>
      <p:sp>
        <p:nvSpPr>
          <p:cNvPr id="495" name="Content Placeholder 2"/>
          <p:cNvSpPr txBox="1">
            <a:spLocks noGrp="1"/>
          </p:cNvSpPr>
          <p:nvPr>
            <p:ph type="body" idx="1"/>
          </p:nvPr>
        </p:nvSpPr>
        <p:spPr>
          <a:xfrm>
            <a:off x="1676399" y="3000320"/>
            <a:ext cx="15774693" cy="8702676"/>
          </a:xfrm>
          <a:prstGeom prst="rect">
            <a:avLst/>
          </a:prstGeom>
        </p:spPr>
        <p:txBody>
          <a:bodyPr/>
          <a:lstStyle/>
          <a:p>
            <a:pPr>
              <a:lnSpc>
                <a:spcPct val="72000"/>
              </a:lnSpc>
              <a:defRPr sz="4400"/>
            </a:pPr>
            <a:r>
              <a:t>At Google, reviewers get access to changes, explanation and all relevant test results: review is asynchronous.</a:t>
            </a:r>
          </a:p>
          <a:p>
            <a:pPr>
              <a:lnSpc>
                <a:spcPct val="72000"/>
              </a:lnSpc>
              <a:defRPr sz="4400"/>
            </a:pPr>
            <a:r>
              <a:t>Elsewhere reviews can be in person:</a:t>
            </a:r>
          </a:p>
          <a:p>
            <a:pPr lvl="1">
              <a:lnSpc>
                <a:spcPct val="72000"/>
              </a:lnSpc>
              <a:defRPr sz="4400"/>
            </a:pPr>
            <a:r>
              <a:t>More heavyweight, cannot be as common.</a:t>
            </a:r>
          </a:p>
          <a:p>
            <a:pPr>
              <a:lnSpc>
                <a:spcPct val="72000"/>
              </a:lnSpc>
              <a:defRPr sz="4400"/>
            </a:pPr>
            <a:r>
              <a:t>Review must be professional and impersonal:</a:t>
            </a:r>
          </a:p>
          <a:p>
            <a:pPr lvl="1">
              <a:lnSpc>
                <a:spcPct val="72000"/>
              </a:lnSpc>
              <a:defRPr sz="4400"/>
            </a:pPr>
            <a:r>
              <a:t>No one is being “attacked” (or, no one </a:t>
            </a:r>
            <a:r>
              <a:rPr i="1"/>
              <a:t>should </a:t>
            </a:r>
            <a:r>
              <a:t>be).</a:t>
            </a:r>
          </a:p>
          <a:p>
            <a:pPr>
              <a:lnSpc>
                <a:spcPct val="72000"/>
              </a:lnSpc>
              <a:defRPr sz="4400"/>
            </a:pPr>
            <a:r>
              <a:t>Don’t rehash design arguments (defer to author).</a:t>
            </a:r>
          </a:p>
          <a:p>
            <a:pPr>
              <a:lnSpc>
                <a:spcPct val="72000"/>
              </a:lnSpc>
              <a:defRPr sz="4400"/>
            </a:pPr>
            <a:r>
              <a:t>All suggestions and criticisms must be addressed:</a:t>
            </a:r>
          </a:p>
          <a:p>
            <a:pPr lvl="1">
              <a:lnSpc>
                <a:spcPct val="72000"/>
              </a:lnSpc>
              <a:defRPr sz="4400"/>
            </a:pPr>
            <a:r>
              <a:t>At least in the negative.</a:t>
            </a:r>
          </a:p>
        </p:txBody>
      </p:sp>
      <p:sp>
        <p:nvSpPr>
          <p:cNvPr id="496" name="Slide Number Placeholder 3"/>
          <p:cNvSpPr txBox="1">
            <a:spLocks noGrp="1"/>
          </p:cNvSpPr>
          <p:nvPr>
            <p:ph type="sldNum" sz="quarter" idx="4294967295"/>
          </p:nvPr>
        </p:nvSpPr>
        <p:spPr>
          <a:xfrm>
            <a:off x="12001500" y="13080999"/>
            <a:ext cx="368504" cy="37460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25</a:t>
            </a:fld>
            <a:endParaRP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8" name="Title 1"/>
          <p:cNvSpPr txBox="1">
            <a:spLocks noGrp="1"/>
          </p:cNvSpPr>
          <p:nvPr>
            <p:ph type="title"/>
          </p:nvPr>
        </p:nvSpPr>
        <p:spPr>
          <a:xfrm>
            <a:off x="1676400" y="36511"/>
            <a:ext cx="21031200" cy="2651126"/>
          </a:xfrm>
          <a:prstGeom prst="rect">
            <a:avLst/>
          </a:prstGeom>
        </p:spPr>
        <p:txBody>
          <a:bodyPr/>
          <a:lstStyle>
            <a:lvl1pPr>
              <a:defRPr spc="-200"/>
            </a:lvl1pPr>
          </a:lstStyle>
          <a:p>
            <a:r>
              <a:t>Code Review: Example on Pull Request</a:t>
            </a:r>
          </a:p>
        </p:txBody>
      </p:sp>
      <p:sp>
        <p:nvSpPr>
          <p:cNvPr id="499" name="Slide Number Placeholder 3"/>
          <p:cNvSpPr txBox="1">
            <a:spLocks noGrp="1"/>
          </p:cNvSpPr>
          <p:nvPr>
            <p:ph type="sldNum" sz="quarter" idx="4294967295"/>
          </p:nvPr>
        </p:nvSpPr>
        <p:spPr>
          <a:xfrm>
            <a:off x="12001500" y="13080999"/>
            <a:ext cx="368504" cy="37460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26</a:t>
            </a:fld>
            <a:endParaRPr/>
          </a:p>
        </p:txBody>
      </p:sp>
      <p:sp>
        <p:nvSpPr>
          <p:cNvPr id="500" name="Content Placeholder 5"/>
          <p:cNvSpPr txBox="1">
            <a:spLocks noGrp="1"/>
          </p:cNvSpPr>
          <p:nvPr>
            <p:ph type="body" idx="1"/>
          </p:nvPr>
        </p:nvSpPr>
        <p:spPr>
          <a:xfrm>
            <a:off x="1676399" y="3000320"/>
            <a:ext cx="15774693" cy="8702676"/>
          </a:xfrm>
          <a:prstGeom prst="rect">
            <a:avLst/>
          </a:prstGeom>
        </p:spPr>
        <p:txBody>
          <a:bodyPr/>
          <a:lstStyle/>
          <a:p>
            <a:endParaRPr/>
          </a:p>
        </p:txBody>
      </p:sp>
      <p:pic>
        <p:nvPicPr>
          <p:cNvPr id="501" name="Image" descr="Image"/>
          <p:cNvPicPr>
            <a:picLocks noChangeAspect="1"/>
          </p:cNvPicPr>
          <p:nvPr/>
        </p:nvPicPr>
        <p:blipFill>
          <a:blip r:embed="rId3"/>
          <a:stretch>
            <a:fillRect/>
          </a:stretch>
        </p:blipFill>
        <p:spPr>
          <a:xfrm>
            <a:off x="5029668" y="3071810"/>
            <a:ext cx="13644565" cy="10644191"/>
          </a:xfrm>
          <a:prstGeom prst="rect">
            <a:avLst/>
          </a:prstGeom>
          <a:ln w="12700">
            <a:miter lim="400000"/>
          </a:ln>
        </p:spPr>
      </p:pic>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 name="Title 1"/>
          <p:cNvSpPr txBox="1">
            <a:spLocks noGrp="1"/>
          </p:cNvSpPr>
          <p:nvPr>
            <p:ph type="title"/>
          </p:nvPr>
        </p:nvSpPr>
        <p:spPr>
          <a:xfrm>
            <a:off x="1676400" y="36511"/>
            <a:ext cx="21031200" cy="2651126"/>
          </a:xfrm>
          <a:prstGeom prst="rect">
            <a:avLst/>
          </a:prstGeom>
        </p:spPr>
        <p:txBody>
          <a:bodyPr/>
          <a:lstStyle>
            <a:lvl1pPr>
              <a:defRPr spc="-200"/>
            </a:lvl1pPr>
          </a:lstStyle>
          <a:p>
            <a:r>
              <a:t>Code Review: Sample Check-List</a:t>
            </a:r>
          </a:p>
        </p:txBody>
      </p:sp>
      <p:sp>
        <p:nvSpPr>
          <p:cNvPr id="506" name="Content Placeholder 2"/>
          <p:cNvSpPr txBox="1">
            <a:spLocks noGrp="1"/>
          </p:cNvSpPr>
          <p:nvPr>
            <p:ph type="body" idx="1"/>
          </p:nvPr>
        </p:nvSpPr>
        <p:spPr>
          <a:xfrm>
            <a:off x="1676399" y="3000320"/>
            <a:ext cx="15774693" cy="8702676"/>
          </a:xfrm>
          <a:prstGeom prst="rect">
            <a:avLst/>
          </a:prstGeom>
        </p:spPr>
        <p:txBody>
          <a:bodyPr/>
          <a:lstStyle/>
          <a:p>
            <a:r>
              <a:t>Am I able to understand the code easily?</a:t>
            </a:r>
          </a:p>
          <a:p>
            <a:r>
              <a:t>Does the code follow our style guidelines?</a:t>
            </a:r>
          </a:p>
          <a:p>
            <a:r>
              <a:t>Is the same code duplicated more than once?</a:t>
            </a:r>
          </a:p>
          <a:p>
            <a:r>
              <a:t>Is this file (or change) too big?</a:t>
            </a:r>
          </a:p>
          <a:p>
            <a:r>
              <a:t>Does this code meet our non-functional requirements?</a:t>
            </a:r>
          </a:p>
          <a:p>
            <a:r>
              <a:t>Is this code maintainable?</a:t>
            </a:r>
          </a:p>
          <a:p>
            <a:r>
              <a:t>Does this code have unintended side-effects?</a:t>
            </a:r>
          </a:p>
        </p:txBody>
      </p:sp>
      <p:sp>
        <p:nvSpPr>
          <p:cNvPr id="507" name="Slide Number Placeholder 3"/>
          <p:cNvSpPr txBox="1">
            <a:spLocks noGrp="1"/>
          </p:cNvSpPr>
          <p:nvPr>
            <p:ph type="sldNum" sz="quarter" idx="4294967295"/>
          </p:nvPr>
        </p:nvSpPr>
        <p:spPr>
          <a:xfrm>
            <a:off x="12001500" y="13080999"/>
            <a:ext cx="368504" cy="37460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27</a:t>
            </a:fld>
            <a:endParaRP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9" name="Title 1"/>
          <p:cNvSpPr txBox="1">
            <a:spLocks noGrp="1"/>
          </p:cNvSpPr>
          <p:nvPr>
            <p:ph type="title"/>
          </p:nvPr>
        </p:nvSpPr>
        <p:spPr>
          <a:xfrm>
            <a:off x="1676400" y="36511"/>
            <a:ext cx="21031200" cy="2651126"/>
          </a:xfrm>
          <a:prstGeom prst="rect">
            <a:avLst/>
          </a:prstGeom>
        </p:spPr>
        <p:txBody>
          <a:bodyPr/>
          <a:lstStyle>
            <a:lvl1pPr>
              <a:defRPr spc="-200"/>
            </a:lvl1pPr>
          </a:lstStyle>
          <a:p>
            <a:r>
              <a:t>Code Reviews and Programmer’s Ego</a:t>
            </a:r>
          </a:p>
        </p:txBody>
      </p:sp>
      <p:sp>
        <p:nvSpPr>
          <p:cNvPr id="510" name="Content Placeholder 2"/>
          <p:cNvSpPr txBox="1">
            <a:spLocks noGrp="1"/>
          </p:cNvSpPr>
          <p:nvPr>
            <p:ph type="body" idx="1"/>
          </p:nvPr>
        </p:nvSpPr>
        <p:spPr>
          <a:xfrm>
            <a:off x="1676400" y="3000320"/>
            <a:ext cx="21031200" cy="8702676"/>
          </a:xfrm>
          <a:prstGeom prst="rect">
            <a:avLst/>
          </a:prstGeom>
        </p:spPr>
        <p:txBody>
          <a:bodyPr/>
          <a:lstStyle/>
          <a:p>
            <a:r>
              <a:t>Code review means someone’s looking over your work </a:t>
            </a:r>
          </a:p>
          <a:p>
            <a:r>
              <a:t>You might have some attachment to it</a:t>
            </a:r>
          </a:p>
          <a:p>
            <a:r>
              <a:t>Criticisms: sometimes hard not to take personally</a:t>
            </a:r>
          </a:p>
          <a:p>
            <a:r>
              <a:t>Acknowledge a criticism and move on</a:t>
            </a:r>
          </a:p>
          <a:p>
            <a:r>
              <a:t>Acknowledgment doesn’t imply that the author agrees with the content of the criticism </a:t>
            </a:r>
          </a:p>
          <a:p>
            <a:r>
              <a:t>Remember: The review is not about </a:t>
            </a:r>
            <a:r>
              <a:rPr i="1"/>
              <a:t>you</a:t>
            </a:r>
            <a:r>
              <a:t>, the goal is to improve code</a:t>
            </a:r>
          </a:p>
        </p:txBody>
      </p:sp>
      <p:sp>
        <p:nvSpPr>
          <p:cNvPr id="511" name="Slide Number Placeholder 3"/>
          <p:cNvSpPr txBox="1">
            <a:spLocks noGrp="1"/>
          </p:cNvSpPr>
          <p:nvPr>
            <p:ph type="sldNum" sz="quarter" idx="4294967295"/>
          </p:nvPr>
        </p:nvSpPr>
        <p:spPr>
          <a:xfrm>
            <a:off x="12001500" y="13080999"/>
            <a:ext cx="368504" cy="37460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28</a:t>
            </a:fld>
            <a:endParaRPr/>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 name="Cost to Fix a Defect Over Time"/>
          <p:cNvSpPr txBox="1">
            <a:spLocks noGrp="1"/>
          </p:cNvSpPr>
          <p:nvPr>
            <p:ph type="title"/>
          </p:nvPr>
        </p:nvSpPr>
        <p:spPr>
          <a:xfrm>
            <a:off x="1206500" y="1079499"/>
            <a:ext cx="21971000" cy="1433165"/>
          </a:xfrm>
          <a:prstGeom prst="rect">
            <a:avLst/>
          </a:prstGeom>
        </p:spPr>
        <p:txBody>
          <a:bodyPr/>
          <a:lstStyle>
            <a:lvl1pPr>
              <a:defRPr spc="-200"/>
            </a:lvl1pPr>
          </a:lstStyle>
          <a:p>
            <a:r>
              <a:t>Cost to Fix a Defect Over Time</a:t>
            </a:r>
          </a:p>
        </p:txBody>
      </p:sp>
      <p:sp>
        <p:nvSpPr>
          <p:cNvPr id="514" name="Rough estimate"/>
          <p:cNvSpPr txBox="1">
            <a:spLocks noGrp="1"/>
          </p:cNvSpPr>
          <p:nvPr>
            <p:ph type="body" sz="quarter" idx="1"/>
          </p:nvPr>
        </p:nvSpPr>
        <p:spPr>
          <a:xfrm>
            <a:off x="1206500" y="2372961"/>
            <a:ext cx="21971000" cy="934780"/>
          </a:xfrm>
          <a:prstGeom prst="rect">
            <a:avLst/>
          </a:prstGeom>
        </p:spPr>
        <p:txBody>
          <a:bodyPr/>
          <a:lstStyle/>
          <a:p>
            <a:r>
              <a:t>Rough estimate</a:t>
            </a:r>
          </a:p>
        </p:txBody>
      </p:sp>
      <p:grpSp>
        <p:nvGrpSpPr>
          <p:cNvPr id="517" name="Group"/>
          <p:cNvGrpSpPr/>
          <p:nvPr/>
        </p:nvGrpSpPr>
        <p:grpSpPr>
          <a:xfrm>
            <a:off x="9831555" y="5793970"/>
            <a:ext cx="7233798" cy="2015348"/>
            <a:chOff x="0" y="527888"/>
            <a:chExt cx="7233797" cy="2015347"/>
          </a:xfrm>
        </p:grpSpPr>
        <p:sp>
          <p:nvSpPr>
            <p:cNvPr id="515" name="Line"/>
            <p:cNvSpPr/>
            <p:nvPr/>
          </p:nvSpPr>
          <p:spPr>
            <a:xfrm>
              <a:off x="4574814" y="777288"/>
              <a:ext cx="2590109" cy="1765948"/>
            </a:xfrm>
            <a:prstGeom prst="line">
              <a:avLst/>
            </a:prstGeom>
            <a:noFill/>
            <a:ln w="50800" cap="flat">
              <a:solidFill>
                <a:srgbClr val="000000"/>
              </a:solidFill>
              <a:prstDash val="solid"/>
              <a:miter lim="400000"/>
              <a:tailEnd type="triangle" w="med" len="med"/>
            </a:ln>
            <a:effectLst/>
          </p:spPr>
          <p:txBody>
            <a:bodyPr wrap="square" lIns="45718" tIns="45718" rIns="45718" bIns="45718" numCol="1" anchor="t">
              <a:noAutofit/>
            </a:bodyPr>
            <a:lstStyle/>
            <a:p>
              <a:endParaRPr/>
            </a:p>
          </p:txBody>
        </p:sp>
        <p:sp>
          <p:nvSpPr>
            <p:cNvPr id="516" name="Today: How do we catch defects just at the inflection point of this curve?"/>
            <p:cNvSpPr/>
            <p:nvPr/>
          </p:nvSpPr>
          <p:spPr>
            <a:xfrm>
              <a:off x="0" y="527888"/>
              <a:ext cx="7233798"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lgn="l">
                <a:defRPr sz="3100">
                  <a:solidFill>
                    <a:srgbClr val="000000"/>
                  </a:solidFill>
                </a:defRPr>
              </a:lvl1pPr>
            </a:lstStyle>
            <a:p>
              <a:r>
                <a:t>The final quality frontier: testing and monitoring in production</a:t>
              </a:r>
            </a:p>
          </p:txBody>
        </p:sp>
      </p:grpSp>
      <p:graphicFrame>
        <p:nvGraphicFramePr>
          <p:cNvPr id="518" name="2D Line Chart"/>
          <p:cNvGraphicFramePr/>
          <p:nvPr/>
        </p:nvGraphicFramePr>
        <p:xfrm>
          <a:off x="1830591" y="3190535"/>
          <a:ext cx="20716465" cy="10242305"/>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 name="Continuous Development"/>
          <p:cNvSpPr txBox="1">
            <a:spLocks noGrp="1"/>
          </p:cNvSpPr>
          <p:nvPr>
            <p:ph type="title"/>
          </p:nvPr>
        </p:nvSpPr>
        <p:spPr>
          <a:xfrm>
            <a:off x="1206500" y="1079499"/>
            <a:ext cx="21971000" cy="1433165"/>
          </a:xfrm>
          <a:prstGeom prst="rect">
            <a:avLst/>
          </a:prstGeom>
        </p:spPr>
        <p:txBody>
          <a:bodyPr/>
          <a:lstStyle>
            <a:lvl1pPr>
              <a:defRPr spc="-200"/>
            </a:lvl1pPr>
          </a:lstStyle>
          <a:p>
            <a:r>
              <a:t>Continuous Development</a:t>
            </a:r>
          </a:p>
        </p:txBody>
      </p:sp>
      <p:sp>
        <p:nvSpPr>
          <p:cNvPr id="162" name="Improving quality &amp; velocity with frequent, fast feedback loops"/>
          <p:cNvSpPr txBox="1">
            <a:spLocks noGrp="1"/>
          </p:cNvSpPr>
          <p:nvPr>
            <p:ph type="body" sz="quarter" idx="1"/>
          </p:nvPr>
        </p:nvSpPr>
        <p:spPr>
          <a:xfrm>
            <a:off x="1206500" y="2372961"/>
            <a:ext cx="21971000" cy="934780"/>
          </a:xfrm>
          <a:prstGeom prst="rect">
            <a:avLst/>
          </a:prstGeom>
        </p:spPr>
        <p:txBody>
          <a:bodyPr/>
          <a:lstStyle/>
          <a:p>
            <a:r>
              <a:t>Improving quality &amp; velocity with frequent, fast feedback loops</a:t>
            </a:r>
          </a:p>
        </p:txBody>
      </p:sp>
      <p:sp>
        <p:nvSpPr>
          <p:cNvPr id="210" name="Connection Line"/>
          <p:cNvSpPr/>
          <p:nvPr/>
        </p:nvSpPr>
        <p:spPr>
          <a:xfrm>
            <a:off x="9300960" y="5666975"/>
            <a:ext cx="1475005" cy="1"/>
          </a:xfrm>
          <a:custGeom>
            <a:avLst/>
            <a:gdLst/>
            <a:ahLst/>
            <a:cxnLst>
              <a:cxn ang="0">
                <a:pos x="wd2" y="hd2"/>
              </a:cxn>
              <a:cxn ang="5400000">
                <a:pos x="wd2" y="hd2"/>
              </a:cxn>
              <a:cxn ang="10800000">
                <a:pos x="wd2" y="hd2"/>
              </a:cxn>
              <a:cxn ang="16200000">
                <a:pos x="wd2" y="hd2"/>
              </a:cxn>
            </a:cxnLst>
            <a:rect l="0" t="0" r="r" b="b"/>
            <a:pathLst>
              <a:path w="21600" extrusionOk="0">
                <a:moveTo>
                  <a:pt x="0" y="0"/>
                </a:moveTo>
                <a:cubicBezTo>
                  <a:pt x="7200" y="0"/>
                  <a:pt x="14400" y="0"/>
                  <a:pt x="21600" y="0"/>
                </a:cubicBezTo>
              </a:path>
            </a:pathLst>
          </a:custGeom>
          <a:ln w="63500">
            <a:solidFill>
              <a:srgbClr val="000000"/>
            </a:solidFill>
            <a:miter lim="400000"/>
            <a:tailEnd type="triangle"/>
          </a:ln>
        </p:spPr>
        <p:txBody>
          <a:bodyPr/>
          <a:lstStyle/>
          <a:p>
            <a:endParaRPr/>
          </a:p>
        </p:txBody>
      </p:sp>
      <p:sp>
        <p:nvSpPr>
          <p:cNvPr id="211" name="Connection Line"/>
          <p:cNvSpPr/>
          <p:nvPr/>
        </p:nvSpPr>
        <p:spPr>
          <a:xfrm>
            <a:off x="13608064" y="5666975"/>
            <a:ext cx="1475007" cy="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7200" y="0"/>
                  <a:pt x="14400" y="0"/>
                  <a:pt x="21600" y="10800"/>
                </a:cubicBezTo>
              </a:path>
            </a:pathLst>
          </a:custGeom>
          <a:ln w="63500">
            <a:solidFill>
              <a:srgbClr val="000000"/>
            </a:solidFill>
            <a:miter lim="400000"/>
            <a:tailEnd type="triangle"/>
          </a:ln>
        </p:spPr>
        <p:txBody>
          <a:bodyPr/>
          <a:lstStyle/>
          <a:p>
            <a:endParaRPr/>
          </a:p>
        </p:txBody>
      </p:sp>
      <p:sp>
        <p:nvSpPr>
          <p:cNvPr id="212" name="Connection Line"/>
          <p:cNvSpPr/>
          <p:nvPr/>
        </p:nvSpPr>
        <p:spPr>
          <a:xfrm>
            <a:off x="17915170" y="5666975"/>
            <a:ext cx="1475007" cy="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7200" y="0"/>
                  <a:pt x="14400" y="0"/>
                  <a:pt x="21600" y="21600"/>
                </a:cubicBezTo>
              </a:path>
            </a:pathLst>
          </a:custGeom>
          <a:ln w="63500">
            <a:solidFill>
              <a:srgbClr val="000000"/>
            </a:solidFill>
            <a:miter lim="400000"/>
            <a:tailEnd type="triangle"/>
          </a:ln>
        </p:spPr>
        <p:txBody>
          <a:bodyPr/>
          <a:lstStyle/>
          <a:p>
            <a:endParaRPr/>
          </a:p>
        </p:txBody>
      </p:sp>
      <p:sp>
        <p:nvSpPr>
          <p:cNvPr id="213" name="Connection Line"/>
          <p:cNvSpPr/>
          <p:nvPr/>
        </p:nvSpPr>
        <p:spPr>
          <a:xfrm>
            <a:off x="4993855" y="5666975"/>
            <a:ext cx="1475006" cy="1"/>
          </a:xfrm>
          <a:custGeom>
            <a:avLst/>
            <a:gdLst/>
            <a:ahLst/>
            <a:cxnLst>
              <a:cxn ang="0">
                <a:pos x="wd2" y="hd2"/>
              </a:cxn>
              <a:cxn ang="5400000">
                <a:pos x="wd2" y="hd2"/>
              </a:cxn>
              <a:cxn ang="10800000">
                <a:pos x="wd2" y="hd2"/>
              </a:cxn>
              <a:cxn ang="16200000">
                <a:pos x="wd2" y="hd2"/>
              </a:cxn>
            </a:cxnLst>
            <a:rect l="0" t="0" r="r" b="b"/>
            <a:pathLst>
              <a:path w="21600" h="10800" extrusionOk="0">
                <a:moveTo>
                  <a:pt x="0" y="10800"/>
                </a:moveTo>
                <a:cubicBezTo>
                  <a:pt x="7200" y="0"/>
                  <a:pt x="14400" y="-10800"/>
                  <a:pt x="21600" y="10800"/>
                </a:cubicBezTo>
              </a:path>
            </a:pathLst>
          </a:custGeom>
          <a:ln w="63500">
            <a:solidFill>
              <a:srgbClr val="000000"/>
            </a:solidFill>
            <a:miter lim="400000"/>
            <a:tailEnd type="triangle"/>
          </a:ln>
        </p:spPr>
        <p:txBody>
          <a:bodyPr/>
          <a:lstStyle/>
          <a:p>
            <a:endParaRPr/>
          </a:p>
        </p:txBody>
      </p:sp>
      <p:sp>
        <p:nvSpPr>
          <p:cNvPr id="214" name="Connection Line"/>
          <p:cNvSpPr/>
          <p:nvPr/>
        </p:nvSpPr>
        <p:spPr>
          <a:xfrm>
            <a:off x="4993855" y="5666975"/>
            <a:ext cx="14396322" cy="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4400" y="21600"/>
                  <a:pt x="7200" y="21600"/>
                  <a:pt x="0" y="0"/>
                </a:cubicBezTo>
              </a:path>
            </a:pathLst>
          </a:custGeom>
          <a:ln w="63500">
            <a:solidFill>
              <a:srgbClr val="000000"/>
            </a:solidFill>
            <a:miter lim="400000"/>
            <a:tailEnd type="triangle"/>
          </a:ln>
        </p:spPr>
        <p:txBody>
          <a:bodyPr/>
          <a:lstStyle/>
          <a:p>
            <a:endParaRPr/>
          </a:p>
        </p:txBody>
      </p:sp>
      <p:grpSp>
        <p:nvGrpSpPr>
          <p:cNvPr id="170" name="Code Review"/>
          <p:cNvGrpSpPr/>
          <p:nvPr/>
        </p:nvGrpSpPr>
        <p:grpSpPr>
          <a:xfrm>
            <a:off x="2161755" y="6883207"/>
            <a:ext cx="2832071" cy="934780"/>
            <a:chOff x="0" y="0"/>
            <a:chExt cx="2832069" cy="934778"/>
          </a:xfrm>
        </p:grpSpPr>
        <p:sp>
          <p:nvSpPr>
            <p:cNvPr id="168" name="Rectangle"/>
            <p:cNvSpPr/>
            <p:nvPr/>
          </p:nvSpPr>
          <p:spPr>
            <a:xfrm>
              <a:off x="0" y="0"/>
              <a:ext cx="2832070" cy="934779"/>
            </a:xfrm>
            <a:prstGeom prst="rect">
              <a:avLst/>
            </a:prstGeom>
            <a:solidFill>
              <a:srgbClr val="0A52B1"/>
            </a:solidFill>
            <a:ln w="12700" cap="flat">
              <a:noFill/>
              <a:miter lim="400000"/>
            </a:ln>
            <a:effectLst/>
          </p:spPr>
          <p:txBody>
            <a:bodyPr wrap="square" lIns="50800" tIns="50800" rIns="50800" bIns="5080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sp>
          <p:nvSpPr>
            <p:cNvPr id="169" name="Code Review"/>
            <p:cNvSpPr txBox="1"/>
            <p:nvPr/>
          </p:nvSpPr>
          <p:spPr>
            <a:xfrm>
              <a:off x="0" y="187165"/>
              <a:ext cx="2832070" cy="56044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defTabSz="825500">
                <a:defRPr sz="3000">
                  <a:solidFill>
                    <a:srgbClr val="FFFFFF"/>
                  </a:solidFill>
                  <a:latin typeface="Helvetica Neue Medium"/>
                  <a:ea typeface="Helvetica Neue Medium"/>
                  <a:cs typeface="Helvetica Neue Medium"/>
                  <a:sym typeface="Helvetica Neue Medium"/>
                </a:defRPr>
              </a:lvl1pPr>
            </a:lstStyle>
            <a:p>
              <a:r>
                <a:t>Code Review</a:t>
              </a:r>
            </a:p>
          </p:txBody>
        </p:sp>
      </p:grpSp>
      <p:grpSp>
        <p:nvGrpSpPr>
          <p:cNvPr id="173" name="Style Check"/>
          <p:cNvGrpSpPr/>
          <p:nvPr/>
        </p:nvGrpSpPr>
        <p:grpSpPr>
          <a:xfrm>
            <a:off x="6468860" y="6883207"/>
            <a:ext cx="2832071" cy="934780"/>
            <a:chOff x="0" y="0"/>
            <a:chExt cx="2832069" cy="934778"/>
          </a:xfrm>
        </p:grpSpPr>
        <p:sp>
          <p:nvSpPr>
            <p:cNvPr id="171" name="Rectangle"/>
            <p:cNvSpPr/>
            <p:nvPr/>
          </p:nvSpPr>
          <p:spPr>
            <a:xfrm>
              <a:off x="0" y="0"/>
              <a:ext cx="2832070" cy="934779"/>
            </a:xfrm>
            <a:prstGeom prst="rect">
              <a:avLst/>
            </a:prstGeom>
            <a:solidFill>
              <a:srgbClr val="0A52B1"/>
            </a:solidFill>
            <a:ln w="12700" cap="flat">
              <a:noFill/>
              <a:miter lim="400000"/>
            </a:ln>
            <a:effectLst/>
          </p:spPr>
          <p:txBody>
            <a:bodyPr wrap="square" lIns="50800" tIns="50800" rIns="50800" bIns="5080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sp>
          <p:nvSpPr>
            <p:cNvPr id="172" name="Style Check"/>
            <p:cNvSpPr txBox="1"/>
            <p:nvPr/>
          </p:nvSpPr>
          <p:spPr>
            <a:xfrm>
              <a:off x="0" y="187165"/>
              <a:ext cx="2832070" cy="56044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defTabSz="825500">
                <a:defRPr sz="3000">
                  <a:solidFill>
                    <a:srgbClr val="FFFFFF"/>
                  </a:solidFill>
                  <a:latin typeface="Helvetica Neue Medium"/>
                  <a:ea typeface="Helvetica Neue Medium"/>
                  <a:cs typeface="Helvetica Neue Medium"/>
                  <a:sym typeface="Helvetica Neue Medium"/>
                </a:defRPr>
              </a:lvl1pPr>
            </a:lstStyle>
            <a:p>
              <a:r>
                <a:t>Style Check</a:t>
              </a:r>
            </a:p>
          </p:txBody>
        </p:sp>
      </p:grpSp>
      <p:grpSp>
        <p:nvGrpSpPr>
          <p:cNvPr id="176" name="Compile"/>
          <p:cNvGrpSpPr/>
          <p:nvPr/>
        </p:nvGrpSpPr>
        <p:grpSpPr>
          <a:xfrm>
            <a:off x="6468860" y="8093443"/>
            <a:ext cx="2832071" cy="934780"/>
            <a:chOff x="0" y="0"/>
            <a:chExt cx="2832069" cy="934778"/>
          </a:xfrm>
        </p:grpSpPr>
        <p:sp>
          <p:nvSpPr>
            <p:cNvPr id="174" name="Rectangle"/>
            <p:cNvSpPr/>
            <p:nvPr/>
          </p:nvSpPr>
          <p:spPr>
            <a:xfrm>
              <a:off x="0" y="0"/>
              <a:ext cx="2832070" cy="934779"/>
            </a:xfrm>
            <a:prstGeom prst="rect">
              <a:avLst/>
            </a:prstGeom>
            <a:solidFill>
              <a:srgbClr val="0A52B1"/>
            </a:solidFill>
            <a:ln w="12700" cap="flat">
              <a:noFill/>
              <a:miter lim="400000"/>
            </a:ln>
            <a:effectLst/>
          </p:spPr>
          <p:txBody>
            <a:bodyPr wrap="square" lIns="50800" tIns="50800" rIns="50800" bIns="5080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sp>
          <p:nvSpPr>
            <p:cNvPr id="175" name="Compile"/>
            <p:cNvSpPr txBox="1"/>
            <p:nvPr/>
          </p:nvSpPr>
          <p:spPr>
            <a:xfrm>
              <a:off x="0" y="187165"/>
              <a:ext cx="2832070" cy="56044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defTabSz="825500">
                <a:defRPr sz="3000">
                  <a:solidFill>
                    <a:srgbClr val="FFFFFF"/>
                  </a:solidFill>
                  <a:latin typeface="Helvetica Neue Medium"/>
                  <a:ea typeface="Helvetica Neue Medium"/>
                  <a:cs typeface="Helvetica Neue Medium"/>
                  <a:sym typeface="Helvetica Neue Medium"/>
                </a:defRPr>
              </a:lvl1pPr>
            </a:lstStyle>
            <a:p>
              <a:r>
                <a:t>Compile</a:t>
              </a:r>
            </a:p>
          </p:txBody>
        </p:sp>
      </p:grpSp>
      <p:grpSp>
        <p:nvGrpSpPr>
          <p:cNvPr id="179" name="Unit Test"/>
          <p:cNvGrpSpPr/>
          <p:nvPr/>
        </p:nvGrpSpPr>
        <p:grpSpPr>
          <a:xfrm>
            <a:off x="6468860" y="9303678"/>
            <a:ext cx="2832071" cy="934780"/>
            <a:chOff x="0" y="0"/>
            <a:chExt cx="2832069" cy="934778"/>
          </a:xfrm>
        </p:grpSpPr>
        <p:sp>
          <p:nvSpPr>
            <p:cNvPr id="177" name="Rectangle"/>
            <p:cNvSpPr/>
            <p:nvPr/>
          </p:nvSpPr>
          <p:spPr>
            <a:xfrm>
              <a:off x="0" y="0"/>
              <a:ext cx="2832070" cy="934779"/>
            </a:xfrm>
            <a:prstGeom prst="rect">
              <a:avLst/>
            </a:prstGeom>
            <a:solidFill>
              <a:srgbClr val="0A52B1"/>
            </a:solidFill>
            <a:ln w="12700" cap="flat">
              <a:noFill/>
              <a:miter lim="400000"/>
            </a:ln>
            <a:effectLst/>
          </p:spPr>
          <p:txBody>
            <a:bodyPr wrap="square" lIns="50800" tIns="50800" rIns="50800" bIns="5080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sp>
          <p:nvSpPr>
            <p:cNvPr id="178" name="Unit Test"/>
            <p:cNvSpPr txBox="1"/>
            <p:nvPr/>
          </p:nvSpPr>
          <p:spPr>
            <a:xfrm>
              <a:off x="0" y="187165"/>
              <a:ext cx="2832070" cy="56044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defTabSz="825500">
                <a:defRPr sz="3000">
                  <a:solidFill>
                    <a:srgbClr val="FFFFFF"/>
                  </a:solidFill>
                  <a:latin typeface="Helvetica Neue Medium"/>
                  <a:ea typeface="Helvetica Neue Medium"/>
                  <a:cs typeface="Helvetica Neue Medium"/>
                  <a:sym typeface="Helvetica Neue Medium"/>
                </a:defRPr>
              </a:lvl1pPr>
            </a:lstStyle>
            <a:p>
              <a:r>
                <a:t>Unit Test</a:t>
              </a:r>
            </a:p>
          </p:txBody>
        </p:sp>
      </p:grpSp>
      <p:grpSp>
        <p:nvGrpSpPr>
          <p:cNvPr id="182" name="Prepare Deployment"/>
          <p:cNvGrpSpPr/>
          <p:nvPr/>
        </p:nvGrpSpPr>
        <p:grpSpPr>
          <a:xfrm>
            <a:off x="6468860" y="10513914"/>
            <a:ext cx="2832071" cy="1033152"/>
            <a:chOff x="0" y="0"/>
            <a:chExt cx="2832069" cy="1033150"/>
          </a:xfrm>
        </p:grpSpPr>
        <p:sp>
          <p:nvSpPr>
            <p:cNvPr id="180" name="Rectangle"/>
            <p:cNvSpPr/>
            <p:nvPr/>
          </p:nvSpPr>
          <p:spPr>
            <a:xfrm>
              <a:off x="0" y="0"/>
              <a:ext cx="2832070" cy="1033151"/>
            </a:xfrm>
            <a:prstGeom prst="rect">
              <a:avLst/>
            </a:prstGeom>
            <a:solidFill>
              <a:srgbClr val="0A52B1"/>
            </a:solidFill>
            <a:ln w="12700" cap="flat">
              <a:noFill/>
              <a:miter lim="400000"/>
            </a:ln>
            <a:effectLst/>
          </p:spPr>
          <p:txBody>
            <a:bodyPr wrap="square" lIns="50800" tIns="50800" rIns="50800" bIns="5080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sp>
          <p:nvSpPr>
            <p:cNvPr id="181" name="Prepare Deployment"/>
            <p:cNvSpPr txBox="1"/>
            <p:nvPr/>
          </p:nvSpPr>
          <p:spPr>
            <a:xfrm>
              <a:off x="0" y="1401"/>
              <a:ext cx="2832070" cy="103034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defTabSz="825500">
                <a:defRPr sz="3000">
                  <a:solidFill>
                    <a:srgbClr val="FFFFFF"/>
                  </a:solidFill>
                  <a:latin typeface="Helvetica Neue Medium"/>
                  <a:ea typeface="Helvetica Neue Medium"/>
                  <a:cs typeface="Helvetica Neue Medium"/>
                  <a:sym typeface="Helvetica Neue Medium"/>
                </a:defRPr>
              </a:lvl1pPr>
            </a:lstStyle>
            <a:p>
              <a:r>
                <a:t>Prepare Deployment</a:t>
              </a:r>
            </a:p>
          </p:txBody>
        </p:sp>
      </p:grpSp>
      <p:grpSp>
        <p:nvGrpSpPr>
          <p:cNvPr id="185" name="Integration Test"/>
          <p:cNvGrpSpPr/>
          <p:nvPr/>
        </p:nvGrpSpPr>
        <p:grpSpPr>
          <a:xfrm>
            <a:off x="10775964" y="6877209"/>
            <a:ext cx="2832071" cy="934780"/>
            <a:chOff x="0" y="0"/>
            <a:chExt cx="2832069" cy="934778"/>
          </a:xfrm>
        </p:grpSpPr>
        <p:sp>
          <p:nvSpPr>
            <p:cNvPr id="183" name="Rectangle"/>
            <p:cNvSpPr/>
            <p:nvPr/>
          </p:nvSpPr>
          <p:spPr>
            <a:xfrm>
              <a:off x="0" y="0"/>
              <a:ext cx="2832070" cy="934779"/>
            </a:xfrm>
            <a:prstGeom prst="rect">
              <a:avLst/>
            </a:prstGeom>
            <a:solidFill>
              <a:srgbClr val="0A52B1"/>
            </a:solidFill>
            <a:ln w="12700" cap="flat">
              <a:noFill/>
              <a:miter lim="400000"/>
            </a:ln>
            <a:effectLst/>
          </p:spPr>
          <p:txBody>
            <a:bodyPr wrap="square" lIns="50800" tIns="50800" rIns="50800" bIns="5080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sp>
          <p:nvSpPr>
            <p:cNvPr id="184" name="Integration Test"/>
            <p:cNvSpPr txBox="1"/>
            <p:nvPr/>
          </p:nvSpPr>
          <p:spPr>
            <a:xfrm>
              <a:off x="0" y="187165"/>
              <a:ext cx="2832070" cy="56044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defTabSz="825500">
                <a:defRPr sz="3000">
                  <a:solidFill>
                    <a:srgbClr val="FFFFFF"/>
                  </a:solidFill>
                  <a:latin typeface="Helvetica Neue Medium"/>
                  <a:ea typeface="Helvetica Neue Medium"/>
                  <a:cs typeface="Helvetica Neue Medium"/>
                  <a:sym typeface="Helvetica Neue Medium"/>
                </a:defRPr>
              </a:lvl1pPr>
            </a:lstStyle>
            <a:p>
              <a:r>
                <a:t>Integration Test</a:t>
              </a:r>
            </a:p>
          </p:txBody>
        </p:sp>
      </p:grpSp>
      <p:grpSp>
        <p:nvGrpSpPr>
          <p:cNvPr id="188" name="Load Test"/>
          <p:cNvGrpSpPr/>
          <p:nvPr/>
        </p:nvGrpSpPr>
        <p:grpSpPr>
          <a:xfrm>
            <a:off x="10775964" y="8093443"/>
            <a:ext cx="2832071" cy="934780"/>
            <a:chOff x="0" y="0"/>
            <a:chExt cx="2832069" cy="934778"/>
          </a:xfrm>
        </p:grpSpPr>
        <p:sp>
          <p:nvSpPr>
            <p:cNvPr id="186" name="Rectangle"/>
            <p:cNvSpPr/>
            <p:nvPr/>
          </p:nvSpPr>
          <p:spPr>
            <a:xfrm>
              <a:off x="0" y="0"/>
              <a:ext cx="2832070" cy="934779"/>
            </a:xfrm>
            <a:prstGeom prst="rect">
              <a:avLst/>
            </a:prstGeom>
            <a:solidFill>
              <a:srgbClr val="0A52B1"/>
            </a:solidFill>
            <a:ln w="12700" cap="flat">
              <a:noFill/>
              <a:miter lim="400000"/>
            </a:ln>
            <a:effectLst/>
          </p:spPr>
          <p:txBody>
            <a:bodyPr wrap="square" lIns="50800" tIns="50800" rIns="50800" bIns="5080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sp>
          <p:nvSpPr>
            <p:cNvPr id="187" name="Load Test"/>
            <p:cNvSpPr txBox="1"/>
            <p:nvPr/>
          </p:nvSpPr>
          <p:spPr>
            <a:xfrm>
              <a:off x="0" y="187165"/>
              <a:ext cx="2832070" cy="56044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defTabSz="825500">
                <a:defRPr sz="3000">
                  <a:solidFill>
                    <a:srgbClr val="FFFFFF"/>
                  </a:solidFill>
                  <a:latin typeface="Helvetica Neue Medium"/>
                  <a:ea typeface="Helvetica Neue Medium"/>
                  <a:cs typeface="Helvetica Neue Medium"/>
                  <a:sym typeface="Helvetica Neue Medium"/>
                </a:defRPr>
              </a:lvl1pPr>
            </a:lstStyle>
            <a:p>
              <a:r>
                <a:t>Load Test</a:t>
              </a:r>
            </a:p>
          </p:txBody>
        </p:sp>
      </p:grpSp>
      <p:grpSp>
        <p:nvGrpSpPr>
          <p:cNvPr id="191" name="KPIs"/>
          <p:cNvGrpSpPr/>
          <p:nvPr/>
        </p:nvGrpSpPr>
        <p:grpSpPr>
          <a:xfrm>
            <a:off x="19390174" y="6889909"/>
            <a:ext cx="2832071" cy="934780"/>
            <a:chOff x="0" y="0"/>
            <a:chExt cx="2832069" cy="934778"/>
          </a:xfrm>
        </p:grpSpPr>
        <p:sp>
          <p:nvSpPr>
            <p:cNvPr id="189" name="Rectangle"/>
            <p:cNvSpPr/>
            <p:nvPr/>
          </p:nvSpPr>
          <p:spPr>
            <a:xfrm>
              <a:off x="0" y="0"/>
              <a:ext cx="2832070" cy="934779"/>
            </a:xfrm>
            <a:prstGeom prst="rect">
              <a:avLst/>
            </a:prstGeom>
            <a:solidFill>
              <a:srgbClr val="0A52B1"/>
            </a:solidFill>
            <a:ln w="12700" cap="flat">
              <a:noFill/>
              <a:miter lim="400000"/>
            </a:ln>
            <a:effectLst/>
          </p:spPr>
          <p:txBody>
            <a:bodyPr wrap="square" lIns="50800" tIns="50800" rIns="50800" bIns="5080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sp>
          <p:nvSpPr>
            <p:cNvPr id="190" name="KPIs"/>
            <p:cNvSpPr txBox="1"/>
            <p:nvPr/>
          </p:nvSpPr>
          <p:spPr>
            <a:xfrm>
              <a:off x="0" y="187165"/>
              <a:ext cx="2832070" cy="56044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defTabSz="825500">
                <a:defRPr sz="3000">
                  <a:solidFill>
                    <a:srgbClr val="FFFFFF"/>
                  </a:solidFill>
                  <a:latin typeface="Helvetica Neue Medium"/>
                  <a:ea typeface="Helvetica Neue Medium"/>
                  <a:cs typeface="Helvetica Neue Medium"/>
                  <a:sym typeface="Helvetica Neue Medium"/>
                </a:defRPr>
              </a:lvl1pPr>
            </a:lstStyle>
            <a:p>
              <a:r>
                <a:t>KPIs</a:t>
              </a:r>
            </a:p>
          </p:txBody>
        </p:sp>
      </p:grpSp>
      <p:grpSp>
        <p:nvGrpSpPr>
          <p:cNvPr id="194" name="End-to-end Test"/>
          <p:cNvGrpSpPr/>
          <p:nvPr/>
        </p:nvGrpSpPr>
        <p:grpSpPr>
          <a:xfrm>
            <a:off x="15083070" y="6867340"/>
            <a:ext cx="2832070" cy="979918"/>
            <a:chOff x="0" y="0"/>
            <a:chExt cx="2832068" cy="979916"/>
          </a:xfrm>
        </p:grpSpPr>
        <p:sp>
          <p:nvSpPr>
            <p:cNvPr id="192" name="Rectangle"/>
            <p:cNvSpPr/>
            <p:nvPr/>
          </p:nvSpPr>
          <p:spPr>
            <a:xfrm>
              <a:off x="0" y="22568"/>
              <a:ext cx="2832069" cy="934780"/>
            </a:xfrm>
            <a:prstGeom prst="rect">
              <a:avLst/>
            </a:prstGeom>
            <a:solidFill>
              <a:srgbClr val="0A52B1"/>
            </a:solidFill>
            <a:ln w="12700" cap="flat">
              <a:noFill/>
              <a:miter lim="400000"/>
            </a:ln>
            <a:effectLst/>
          </p:spPr>
          <p:txBody>
            <a:bodyPr wrap="square" lIns="50800" tIns="50800" rIns="50800" bIns="50800" numCol="1" anchor="ctr">
              <a:noAutofit/>
            </a:bodyPr>
            <a:lstStyle/>
            <a:p>
              <a:pPr defTabSz="825500">
                <a:defRPr sz="2900">
                  <a:solidFill>
                    <a:srgbClr val="FFFFFF"/>
                  </a:solidFill>
                  <a:latin typeface="Helvetica Neue Medium"/>
                  <a:ea typeface="Helvetica Neue Medium"/>
                  <a:cs typeface="Helvetica Neue Medium"/>
                  <a:sym typeface="Helvetica Neue Medium"/>
                </a:defRPr>
              </a:pPr>
              <a:endParaRPr/>
            </a:p>
          </p:txBody>
        </p:sp>
        <p:sp>
          <p:nvSpPr>
            <p:cNvPr id="193" name="End-to-end Test"/>
            <p:cNvSpPr txBox="1"/>
            <p:nvPr/>
          </p:nvSpPr>
          <p:spPr>
            <a:xfrm>
              <a:off x="0" y="0"/>
              <a:ext cx="2832069" cy="97991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defTabSz="825500">
                <a:defRPr sz="2900">
                  <a:solidFill>
                    <a:srgbClr val="FFFFFF"/>
                  </a:solidFill>
                  <a:latin typeface="Helvetica Neue Medium"/>
                  <a:ea typeface="Helvetica Neue Medium"/>
                  <a:cs typeface="Helvetica Neue Medium"/>
                  <a:sym typeface="Helvetica Neue Medium"/>
                </a:defRPr>
              </a:lvl1pPr>
            </a:lstStyle>
            <a:p>
              <a:r>
                <a:t>End-to-end Test</a:t>
              </a:r>
            </a:p>
          </p:txBody>
        </p:sp>
      </p:grpSp>
      <p:grpSp>
        <p:nvGrpSpPr>
          <p:cNvPr id="197" name="Develop"/>
          <p:cNvGrpSpPr/>
          <p:nvPr/>
        </p:nvGrpSpPr>
        <p:grpSpPr>
          <a:xfrm>
            <a:off x="2161755" y="5031974"/>
            <a:ext cx="2832071" cy="1270003"/>
            <a:chOff x="0" y="0"/>
            <a:chExt cx="2832069" cy="1270001"/>
          </a:xfrm>
        </p:grpSpPr>
        <p:sp>
          <p:nvSpPr>
            <p:cNvPr id="195" name="Rectangle"/>
            <p:cNvSpPr/>
            <p:nvPr/>
          </p:nvSpPr>
          <p:spPr>
            <a:xfrm>
              <a:off x="0" y="-1"/>
              <a:ext cx="2832070" cy="1270003"/>
            </a:xfrm>
            <a:prstGeom prst="rect">
              <a:avLst/>
            </a:prstGeom>
            <a:solidFill>
              <a:srgbClr val="0A52B1"/>
            </a:solidFill>
            <a:ln w="12700" cap="flat">
              <a:noFill/>
              <a:miter lim="400000"/>
            </a:ln>
            <a:effectLst/>
          </p:spPr>
          <p:txBody>
            <a:bodyPr wrap="square" lIns="50800" tIns="50800" rIns="50800" bIns="50800" numCol="1" anchor="ctr">
              <a:noAutofit/>
            </a:bodyPr>
            <a:lstStyle/>
            <a:p>
              <a:pPr defTabSz="825500">
                <a:defRPr sz="4200">
                  <a:solidFill>
                    <a:srgbClr val="FFFFFF"/>
                  </a:solidFill>
                  <a:latin typeface="Helvetica Neue Medium"/>
                  <a:ea typeface="Helvetica Neue Medium"/>
                  <a:cs typeface="Helvetica Neue Medium"/>
                  <a:sym typeface="Helvetica Neue Medium"/>
                </a:defRPr>
              </a:pPr>
              <a:endParaRPr/>
            </a:p>
          </p:txBody>
        </p:sp>
        <p:sp>
          <p:nvSpPr>
            <p:cNvPr id="196" name="Develop"/>
            <p:cNvSpPr txBox="1"/>
            <p:nvPr/>
          </p:nvSpPr>
          <p:spPr>
            <a:xfrm>
              <a:off x="0" y="268086"/>
              <a:ext cx="2832070" cy="73382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defTabSz="825500">
                <a:defRPr sz="4200">
                  <a:solidFill>
                    <a:srgbClr val="FFFFFF"/>
                  </a:solidFill>
                  <a:latin typeface="Helvetica Neue Medium"/>
                  <a:ea typeface="Helvetica Neue Medium"/>
                  <a:cs typeface="Helvetica Neue Medium"/>
                  <a:sym typeface="Helvetica Neue Medium"/>
                </a:defRPr>
              </a:lvl1pPr>
            </a:lstStyle>
            <a:p>
              <a:r>
                <a:t>Develop</a:t>
              </a:r>
            </a:p>
          </p:txBody>
        </p:sp>
      </p:grpSp>
      <p:grpSp>
        <p:nvGrpSpPr>
          <p:cNvPr id="200" name="Build"/>
          <p:cNvGrpSpPr/>
          <p:nvPr/>
        </p:nvGrpSpPr>
        <p:grpSpPr>
          <a:xfrm>
            <a:off x="6468860" y="5031974"/>
            <a:ext cx="2832071" cy="1270003"/>
            <a:chOff x="0" y="0"/>
            <a:chExt cx="2832069" cy="1270001"/>
          </a:xfrm>
        </p:grpSpPr>
        <p:sp>
          <p:nvSpPr>
            <p:cNvPr id="198" name="Rectangle"/>
            <p:cNvSpPr/>
            <p:nvPr/>
          </p:nvSpPr>
          <p:spPr>
            <a:xfrm>
              <a:off x="0" y="-1"/>
              <a:ext cx="2832070" cy="1270003"/>
            </a:xfrm>
            <a:prstGeom prst="rect">
              <a:avLst/>
            </a:prstGeom>
            <a:solidFill>
              <a:srgbClr val="0A52B1"/>
            </a:solidFill>
            <a:ln w="12700" cap="flat">
              <a:noFill/>
              <a:miter lim="400000"/>
            </a:ln>
            <a:effectLst/>
          </p:spPr>
          <p:txBody>
            <a:bodyPr wrap="square" lIns="50800" tIns="50800" rIns="50800" bIns="50800" numCol="1" anchor="ctr">
              <a:noAutofit/>
            </a:bodyPr>
            <a:lstStyle/>
            <a:p>
              <a:pPr defTabSz="825500">
                <a:defRPr sz="4200">
                  <a:solidFill>
                    <a:srgbClr val="FFFFFF"/>
                  </a:solidFill>
                  <a:latin typeface="Helvetica Neue Medium"/>
                  <a:ea typeface="Helvetica Neue Medium"/>
                  <a:cs typeface="Helvetica Neue Medium"/>
                  <a:sym typeface="Helvetica Neue Medium"/>
                </a:defRPr>
              </a:pPr>
              <a:endParaRPr/>
            </a:p>
          </p:txBody>
        </p:sp>
        <p:sp>
          <p:nvSpPr>
            <p:cNvPr id="199" name="Build"/>
            <p:cNvSpPr txBox="1"/>
            <p:nvPr/>
          </p:nvSpPr>
          <p:spPr>
            <a:xfrm>
              <a:off x="0" y="268086"/>
              <a:ext cx="2832070" cy="73382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defTabSz="825500">
                <a:defRPr sz="4200">
                  <a:solidFill>
                    <a:srgbClr val="FFFFFF"/>
                  </a:solidFill>
                  <a:latin typeface="Helvetica Neue Medium"/>
                  <a:ea typeface="Helvetica Neue Medium"/>
                  <a:cs typeface="Helvetica Neue Medium"/>
                  <a:sym typeface="Helvetica Neue Medium"/>
                </a:defRPr>
              </a:lvl1pPr>
            </a:lstStyle>
            <a:p>
              <a:r>
                <a:t>Build</a:t>
              </a:r>
            </a:p>
          </p:txBody>
        </p:sp>
      </p:grpSp>
      <p:grpSp>
        <p:nvGrpSpPr>
          <p:cNvPr id="203" name="Test"/>
          <p:cNvGrpSpPr/>
          <p:nvPr/>
        </p:nvGrpSpPr>
        <p:grpSpPr>
          <a:xfrm>
            <a:off x="10775964" y="5031974"/>
            <a:ext cx="2832071" cy="1270003"/>
            <a:chOff x="0" y="0"/>
            <a:chExt cx="2832069" cy="1270001"/>
          </a:xfrm>
        </p:grpSpPr>
        <p:sp>
          <p:nvSpPr>
            <p:cNvPr id="201" name="Rectangle"/>
            <p:cNvSpPr/>
            <p:nvPr/>
          </p:nvSpPr>
          <p:spPr>
            <a:xfrm>
              <a:off x="0" y="-1"/>
              <a:ext cx="2832070" cy="1270003"/>
            </a:xfrm>
            <a:prstGeom prst="rect">
              <a:avLst/>
            </a:prstGeom>
            <a:solidFill>
              <a:srgbClr val="0A52B1"/>
            </a:solidFill>
            <a:ln w="12700" cap="flat">
              <a:noFill/>
              <a:miter lim="400000"/>
            </a:ln>
            <a:effectLst/>
          </p:spPr>
          <p:txBody>
            <a:bodyPr wrap="square" lIns="50800" tIns="50800" rIns="50800" bIns="50800" numCol="1" anchor="ctr">
              <a:noAutofit/>
            </a:bodyPr>
            <a:lstStyle/>
            <a:p>
              <a:pPr defTabSz="825500">
                <a:defRPr sz="4200">
                  <a:solidFill>
                    <a:srgbClr val="FFFFFF"/>
                  </a:solidFill>
                  <a:latin typeface="Helvetica Neue Medium"/>
                  <a:ea typeface="Helvetica Neue Medium"/>
                  <a:cs typeface="Helvetica Neue Medium"/>
                  <a:sym typeface="Helvetica Neue Medium"/>
                </a:defRPr>
              </a:pPr>
              <a:endParaRPr/>
            </a:p>
          </p:txBody>
        </p:sp>
        <p:sp>
          <p:nvSpPr>
            <p:cNvPr id="202" name="Test"/>
            <p:cNvSpPr txBox="1"/>
            <p:nvPr/>
          </p:nvSpPr>
          <p:spPr>
            <a:xfrm>
              <a:off x="0" y="268086"/>
              <a:ext cx="2832070" cy="73382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defTabSz="825500">
                <a:defRPr sz="4200">
                  <a:solidFill>
                    <a:srgbClr val="FFFFFF"/>
                  </a:solidFill>
                  <a:latin typeface="Helvetica Neue Medium"/>
                  <a:ea typeface="Helvetica Neue Medium"/>
                  <a:cs typeface="Helvetica Neue Medium"/>
                  <a:sym typeface="Helvetica Neue Medium"/>
                </a:defRPr>
              </a:lvl1pPr>
            </a:lstStyle>
            <a:p>
              <a:r>
                <a:t>Test</a:t>
              </a:r>
            </a:p>
          </p:txBody>
        </p:sp>
      </p:grpSp>
      <p:grpSp>
        <p:nvGrpSpPr>
          <p:cNvPr id="206" name="Deploy"/>
          <p:cNvGrpSpPr/>
          <p:nvPr/>
        </p:nvGrpSpPr>
        <p:grpSpPr>
          <a:xfrm>
            <a:off x="15083070" y="5031974"/>
            <a:ext cx="2832070" cy="1270003"/>
            <a:chOff x="0" y="0"/>
            <a:chExt cx="2832068" cy="1270001"/>
          </a:xfrm>
        </p:grpSpPr>
        <p:sp>
          <p:nvSpPr>
            <p:cNvPr id="204" name="Rectangle"/>
            <p:cNvSpPr/>
            <p:nvPr/>
          </p:nvSpPr>
          <p:spPr>
            <a:xfrm>
              <a:off x="0" y="-1"/>
              <a:ext cx="2832069" cy="1270003"/>
            </a:xfrm>
            <a:prstGeom prst="rect">
              <a:avLst/>
            </a:prstGeom>
            <a:solidFill>
              <a:srgbClr val="0A52B1"/>
            </a:solidFill>
            <a:ln w="12700" cap="flat">
              <a:noFill/>
              <a:miter lim="400000"/>
            </a:ln>
            <a:effectLst/>
          </p:spPr>
          <p:txBody>
            <a:bodyPr wrap="square" lIns="50800" tIns="50800" rIns="50800" bIns="50800" numCol="1" anchor="ctr">
              <a:noAutofit/>
            </a:bodyPr>
            <a:lstStyle/>
            <a:p>
              <a:pPr defTabSz="825500">
                <a:defRPr sz="4200">
                  <a:solidFill>
                    <a:srgbClr val="FFFFFF"/>
                  </a:solidFill>
                  <a:latin typeface="Helvetica Neue Medium"/>
                  <a:ea typeface="Helvetica Neue Medium"/>
                  <a:cs typeface="Helvetica Neue Medium"/>
                  <a:sym typeface="Helvetica Neue Medium"/>
                </a:defRPr>
              </a:pPr>
              <a:endParaRPr/>
            </a:p>
          </p:txBody>
        </p:sp>
        <p:sp>
          <p:nvSpPr>
            <p:cNvPr id="205" name="Deploy"/>
            <p:cNvSpPr txBox="1"/>
            <p:nvPr/>
          </p:nvSpPr>
          <p:spPr>
            <a:xfrm>
              <a:off x="0" y="268086"/>
              <a:ext cx="2832069" cy="73382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defTabSz="825500">
                <a:defRPr sz="4200">
                  <a:solidFill>
                    <a:srgbClr val="FFFFFF"/>
                  </a:solidFill>
                  <a:latin typeface="Helvetica Neue Medium"/>
                  <a:ea typeface="Helvetica Neue Medium"/>
                  <a:cs typeface="Helvetica Neue Medium"/>
                  <a:sym typeface="Helvetica Neue Medium"/>
                </a:defRPr>
              </a:lvl1pPr>
            </a:lstStyle>
            <a:p>
              <a:r>
                <a:t>Deploy</a:t>
              </a:r>
            </a:p>
          </p:txBody>
        </p:sp>
      </p:grpSp>
      <p:grpSp>
        <p:nvGrpSpPr>
          <p:cNvPr id="209" name="Monitor"/>
          <p:cNvGrpSpPr/>
          <p:nvPr/>
        </p:nvGrpSpPr>
        <p:grpSpPr>
          <a:xfrm>
            <a:off x="19390176" y="5031974"/>
            <a:ext cx="2832070" cy="1270003"/>
            <a:chOff x="0" y="0"/>
            <a:chExt cx="2832068" cy="1270001"/>
          </a:xfrm>
        </p:grpSpPr>
        <p:sp>
          <p:nvSpPr>
            <p:cNvPr id="207" name="Rectangle"/>
            <p:cNvSpPr/>
            <p:nvPr/>
          </p:nvSpPr>
          <p:spPr>
            <a:xfrm>
              <a:off x="0" y="-1"/>
              <a:ext cx="2832069" cy="1270003"/>
            </a:xfrm>
            <a:prstGeom prst="rect">
              <a:avLst/>
            </a:prstGeom>
            <a:solidFill>
              <a:srgbClr val="0A52B1"/>
            </a:solidFill>
            <a:ln w="12700" cap="flat">
              <a:noFill/>
              <a:miter lim="400000"/>
            </a:ln>
            <a:effectLst/>
          </p:spPr>
          <p:txBody>
            <a:bodyPr wrap="square" lIns="50800" tIns="50800" rIns="50800" bIns="50800" numCol="1" anchor="ctr">
              <a:noAutofit/>
            </a:bodyPr>
            <a:lstStyle/>
            <a:p>
              <a:pPr defTabSz="825500">
                <a:defRPr sz="4200">
                  <a:solidFill>
                    <a:srgbClr val="FFFFFF"/>
                  </a:solidFill>
                  <a:latin typeface="Helvetica Neue Medium"/>
                  <a:ea typeface="Helvetica Neue Medium"/>
                  <a:cs typeface="Helvetica Neue Medium"/>
                  <a:sym typeface="Helvetica Neue Medium"/>
                </a:defRPr>
              </a:pPr>
              <a:endParaRPr/>
            </a:p>
          </p:txBody>
        </p:sp>
        <p:sp>
          <p:nvSpPr>
            <p:cNvPr id="208" name="Monitor"/>
            <p:cNvSpPr txBox="1"/>
            <p:nvPr/>
          </p:nvSpPr>
          <p:spPr>
            <a:xfrm>
              <a:off x="0" y="268086"/>
              <a:ext cx="2832069" cy="73382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defTabSz="825500">
                <a:defRPr sz="4200">
                  <a:solidFill>
                    <a:srgbClr val="FFFFFF"/>
                  </a:solidFill>
                  <a:latin typeface="Helvetica Neue Medium"/>
                  <a:ea typeface="Helvetica Neue Medium"/>
                  <a:cs typeface="Helvetica Neue Medium"/>
                  <a:sym typeface="Helvetica Neue Medium"/>
                </a:defRPr>
              </a:lvl1pPr>
            </a:lstStyle>
            <a:p>
              <a:r>
                <a:t>Monitor</a:t>
              </a:r>
            </a:p>
          </p:txBody>
        </p:sp>
      </p:gr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 name="Case Study of a Failed Deployment: Knight Capital"/>
          <p:cNvSpPr txBox="1">
            <a:spLocks noGrp="1"/>
          </p:cNvSpPr>
          <p:nvPr>
            <p:ph type="title"/>
          </p:nvPr>
        </p:nvSpPr>
        <p:spPr>
          <a:prstGeom prst="rect">
            <a:avLst/>
          </a:prstGeom>
        </p:spPr>
        <p:txBody>
          <a:bodyPr>
            <a:normAutofit fontScale="90000"/>
          </a:bodyPr>
          <a:lstStyle>
            <a:lvl1pPr defTabSz="2145737">
              <a:defRPr sz="7480" spc="-149"/>
            </a:lvl1pPr>
          </a:lstStyle>
          <a:p>
            <a:r>
              <a:t>Case Study of a Failed Deployment: Knight Capital</a:t>
            </a:r>
          </a:p>
        </p:txBody>
      </p:sp>
      <p:sp>
        <p:nvSpPr>
          <p:cNvPr id="523" name="Slide Subtitle"/>
          <p:cNvSpPr txBox="1">
            <a:spLocks noGrp="1"/>
          </p:cNvSpPr>
          <p:nvPr>
            <p:ph type="body" sz="quarter" idx="1"/>
          </p:nvPr>
        </p:nvSpPr>
        <p:spPr>
          <a:prstGeom prst="rect">
            <a:avLst/>
          </a:prstGeom>
        </p:spPr>
        <p:txBody>
          <a:bodyPr/>
          <a:lstStyle/>
          <a:p>
            <a:endParaRPr/>
          </a:p>
        </p:txBody>
      </p:sp>
      <p:sp>
        <p:nvSpPr>
          <p:cNvPr id="524" name="Body Level One…"/>
          <p:cNvSpPr txBox="1">
            <a:spLocks noGrp="1"/>
          </p:cNvSpPr>
          <p:nvPr>
            <p:ph type="body" idx="21"/>
          </p:nvPr>
        </p:nvSpPr>
        <p:spPr>
          <a:prstGeom prst="rect">
            <a:avLst/>
          </a:prstGeom>
        </p:spPr>
        <p:txBody>
          <a:bodyPr/>
          <a:lstStyle/>
          <a:p>
            <a:endParaRPr/>
          </a:p>
        </p:txBody>
      </p:sp>
      <p:pic>
        <p:nvPicPr>
          <p:cNvPr id="525" name="YAhPZnUy7DsE0zBo7MjKsBCvhDYBt_tOKDjQFdJkZxw-yj2SeLyQPKmzGWVAdm0pKHznveXtyFn9-mrL9bX5O3ae6Y5kqa0k40FxLN0QZgjoEgGAKqyev27rSeeuqHLigY4YsDED7C02zknD660CUt1fyrzLDDI_gFwIL97u1OOUJefZ2XtSgdJtBqw4qg.png" descr="YAhPZnUy7DsE0zBo7MjKsBCvhDYBt_tOKDjQFdJkZxw-yj2SeLyQPKmzGWVAdm0pKHznveXtyFn9-mrL9bX5O3ae6Y5kqa0k40FxLN0QZgjoEgGAKqyev27rSeeuqHLigY4YsDED7C02zknD660CUt1fyrzLDDI_gFwIL97u1OOUJefZ2XtSgdJtBqw4qg.png"/>
          <p:cNvPicPr>
            <a:picLocks noChangeAspect="1"/>
          </p:cNvPicPr>
          <p:nvPr/>
        </p:nvPicPr>
        <p:blipFill>
          <a:blip r:embed="rId3"/>
          <a:stretch>
            <a:fillRect/>
          </a:stretch>
        </p:blipFill>
        <p:spPr>
          <a:xfrm>
            <a:off x="13762417" y="4060463"/>
            <a:ext cx="8682107" cy="5353966"/>
          </a:xfrm>
          <a:prstGeom prst="rect">
            <a:avLst/>
          </a:prstGeom>
          <a:ln w="12700">
            <a:miter lim="400000"/>
          </a:ln>
        </p:spPr>
      </p:pic>
      <p:pic>
        <p:nvPicPr>
          <p:cNvPr id="526" name="lj8UWPruyMWa9kgDmFlVp_qEXyjLmGxvPpRGCn-7f55oVAPVhSn6z3wNIXPJf8i_gC8sgU97c4btmhGlDXVO10t8s4inqnK9aeCFWt_zI1U-o1MwdtznGGvoI7nAwH72QO6Xl_NUTC-5J6QhQkGlPoLoaPajmsXfPAh6mQEH1s6hbKTtdKRDUtve-zobUg.png" descr="lj8UWPruyMWa9kgDmFlVp_qEXyjLmGxvPpRGCn-7f55oVAPVhSn6z3wNIXPJf8i_gC8sgU97c4btmhGlDXVO10t8s4inqnK9aeCFWt_zI1U-o1MwdtznGGvoI7nAwH72QO6Xl_NUTC-5J6QhQkGlPoLoaPajmsXfPAh6mQEH1s6hbKTtdKRDUtve-zobUg.png"/>
          <p:cNvPicPr>
            <a:picLocks noChangeAspect="1"/>
          </p:cNvPicPr>
          <p:nvPr/>
        </p:nvPicPr>
        <p:blipFill>
          <a:blip r:embed="rId4"/>
          <a:srcRect l="4455" r="5971" b="60707"/>
          <a:stretch>
            <a:fillRect/>
          </a:stretch>
        </p:blipFill>
        <p:spPr>
          <a:xfrm>
            <a:off x="1939476" y="3788069"/>
            <a:ext cx="11258001" cy="7444805"/>
          </a:xfrm>
          <a:prstGeom prst="rect">
            <a:avLst/>
          </a:prstGeom>
          <a:ln w="12700">
            <a:miter lim="400000"/>
          </a:ln>
        </p:spPr>
      </p:pic>
      <p:sp>
        <p:nvSpPr>
          <p:cNvPr id="527" name="“In the week before go-live, a Knight engineer manually deployed the new RLP code in SMARS to its eight servers. However, the engineer made a mistake and did not copy the new code to one of the servers. Knight did not have a second engineer review the de"/>
          <p:cNvSpPr txBox="1"/>
          <p:nvPr/>
        </p:nvSpPr>
        <p:spPr>
          <a:xfrm>
            <a:off x="11194139" y="9824346"/>
            <a:ext cx="12844867" cy="3006726"/>
          </a:xfrm>
          <a:prstGeom prst="rect">
            <a:avLst/>
          </a:prstGeom>
          <a:solidFill>
            <a:srgbClr val="FDFDFD"/>
          </a:solidFill>
          <a:ln>
            <a:solidFill>
              <a:srgbClr val="0A52B1"/>
            </a:solidFill>
          </a:ln>
          <a:effectLst>
            <a:outerShdw blurRad="63500" dist="102621" dir="8845007"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defTabSz="457200">
              <a:defRPr sz="3200">
                <a:solidFill>
                  <a:srgbClr val="333333"/>
                </a:solidFill>
                <a:latin typeface="+mn-lt"/>
                <a:ea typeface="+mn-ea"/>
                <a:cs typeface="+mn-cs"/>
                <a:sym typeface="Helvetica"/>
              </a:defRPr>
            </a:lvl1pPr>
          </a:lstStyle>
          <a:p>
            <a:r>
              <a:t>“In the week before go-live, a Knight engineer manually deployed the new RLP code in SMARS to its eight servers. However, the engineer made a mistake and did not copy the new code to one of the servers. Knight did not have a second engineer review the deployment, and neither was there an automated system to alert anyone to the discrepancy. “</a:t>
            </a:r>
          </a:p>
        </p:txBody>
      </p:sp>
      <p:sp>
        <p:nvSpPr>
          <p:cNvPr id="528" name="https://www.henricodolfing.com/2019/06/project-failure-case-study-knight-capital.html"/>
          <p:cNvSpPr txBox="1"/>
          <p:nvPr/>
        </p:nvSpPr>
        <p:spPr>
          <a:xfrm>
            <a:off x="12210149" y="12918686"/>
            <a:ext cx="11053928" cy="4366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l" defTabSz="457200">
              <a:lnSpc>
                <a:spcPct val="117999"/>
              </a:lnSpc>
              <a:defRPr sz="2200">
                <a:solidFill>
                  <a:srgbClr val="000000"/>
                </a:solidFill>
              </a:defRPr>
            </a:pPr>
            <a:r>
              <a:rPr u="sng" dirty="0">
                <a:solidFill>
                  <a:srgbClr val="0000FF"/>
                </a:solidFill>
                <a:uFill>
                  <a:solidFill>
                    <a:srgbClr val="0000FF"/>
                  </a:solidFill>
                </a:uFill>
                <a:hlinkClick r:id="rId5"/>
              </a:rPr>
              <a:t>https://www.henricodolfing.com/2019/06/project-failure-case-study-knight-capital.html</a:t>
            </a:r>
            <a:r>
              <a:rPr dirty="0"/>
              <a:t> </a:t>
            </a:r>
          </a:p>
        </p:txBody>
      </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 name="What Could Knight Capital Have Done Better?"/>
          <p:cNvSpPr txBox="1">
            <a:spLocks noGrp="1"/>
          </p:cNvSpPr>
          <p:nvPr>
            <p:ph type="title"/>
          </p:nvPr>
        </p:nvSpPr>
        <p:spPr>
          <a:prstGeom prst="rect">
            <a:avLst/>
          </a:prstGeom>
        </p:spPr>
        <p:txBody>
          <a:bodyPr/>
          <a:lstStyle>
            <a:lvl1pPr defTabSz="2340805">
              <a:defRPr sz="8160" spc="-163"/>
            </a:lvl1pPr>
          </a:lstStyle>
          <a:p>
            <a:r>
              <a:t>What Could Knight Capital Have Done Better?</a:t>
            </a:r>
          </a:p>
        </p:txBody>
      </p:sp>
      <p:sp>
        <p:nvSpPr>
          <p:cNvPr id="789" name="Slide Subtitle"/>
          <p:cNvSpPr txBox="1">
            <a:spLocks noGrp="1"/>
          </p:cNvSpPr>
          <p:nvPr>
            <p:ph type="body" idx="21"/>
          </p:nvPr>
        </p:nvSpPr>
        <p:spPr>
          <a:prstGeom prst="rect">
            <a:avLst/>
          </a:prstGeom>
        </p:spPr>
        <p:txBody>
          <a:bodyPr/>
          <a:lstStyle/>
          <a:p>
            <a:endParaRPr/>
          </a:p>
        </p:txBody>
      </p:sp>
      <p:sp>
        <p:nvSpPr>
          <p:cNvPr id="790" name="Use capture/replay testing instead of driving market conditions in a test…"/>
          <p:cNvSpPr txBox="1">
            <a:spLocks noGrp="1"/>
          </p:cNvSpPr>
          <p:nvPr>
            <p:ph type="body" idx="1"/>
          </p:nvPr>
        </p:nvSpPr>
        <p:spPr>
          <a:prstGeom prst="rect">
            <a:avLst/>
          </a:prstGeom>
        </p:spPr>
        <p:txBody>
          <a:bodyPr/>
          <a:lstStyle/>
          <a:p>
            <a:r>
              <a:t>Use capture/replay testing instead of driving market conditions in a test</a:t>
            </a:r>
          </a:p>
          <a:p>
            <a:r>
              <a:t>Avoid including “test” code in production deployments</a:t>
            </a:r>
          </a:p>
          <a:p>
            <a:r>
              <a:t>Automate deployments</a:t>
            </a:r>
          </a:p>
          <a:p>
            <a:r>
              <a:t>Define and monitor risk-based KPIs</a:t>
            </a:r>
          </a:p>
          <a:p>
            <a:r>
              <a:t>Create checklists for responding to incidents</a:t>
            </a:r>
          </a:p>
        </p:txBody>
      </p:sp>
    </p:spTree>
    <p:extLst>
      <p:ext uri="{BB962C8B-B14F-4D97-AF65-F5344CB8AC3E}">
        <p14:creationId xmlns:p14="http://schemas.microsoft.com/office/powerpoint/2010/main" val="3387649482"/>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 name="Deploying New Code"/>
          <p:cNvSpPr txBox="1">
            <a:spLocks noGrp="1"/>
          </p:cNvSpPr>
          <p:nvPr>
            <p:ph type="title"/>
          </p:nvPr>
        </p:nvSpPr>
        <p:spPr>
          <a:xfrm>
            <a:off x="1206500" y="1079499"/>
            <a:ext cx="21971000" cy="1433165"/>
          </a:xfrm>
          <a:prstGeom prst="rect">
            <a:avLst/>
          </a:prstGeom>
        </p:spPr>
        <p:txBody>
          <a:bodyPr/>
          <a:lstStyle>
            <a:lvl1pPr>
              <a:defRPr spc="-200"/>
            </a:lvl1pPr>
          </a:lstStyle>
          <a:p>
            <a:r>
              <a:t>Deployment Philosophy: Instagram </a:t>
            </a:r>
          </a:p>
        </p:txBody>
      </p:sp>
      <p:sp>
        <p:nvSpPr>
          <p:cNvPr id="533" name="The best that we can hope for?"/>
          <p:cNvSpPr txBox="1">
            <a:spLocks noGrp="1"/>
          </p:cNvSpPr>
          <p:nvPr>
            <p:ph type="body" sz="quarter" idx="1"/>
          </p:nvPr>
        </p:nvSpPr>
        <p:spPr>
          <a:xfrm>
            <a:off x="1206500" y="2372961"/>
            <a:ext cx="21971000" cy="934780"/>
          </a:xfrm>
          <a:prstGeom prst="rect">
            <a:avLst/>
          </a:prstGeom>
        </p:spPr>
        <p:txBody>
          <a:bodyPr/>
          <a:lstStyle/>
          <a:p>
            <a:r>
              <a:t>“Faster is safer”</a:t>
            </a:r>
          </a:p>
        </p:txBody>
      </p:sp>
      <p:sp>
        <p:nvSpPr>
          <p:cNvPr id="534" name="“If stuff blows up it affects a very small percentage of people”"/>
          <p:cNvSpPr txBox="1"/>
          <p:nvPr/>
        </p:nvSpPr>
        <p:spPr>
          <a:xfrm>
            <a:off x="8255718" y="4611255"/>
            <a:ext cx="14035405" cy="18673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marL="469900" indent="-300876" algn="l">
              <a:lnSpc>
                <a:spcPct val="90000"/>
              </a:lnSpc>
              <a:defRPr sz="6000" spc="-120">
                <a:solidFill>
                  <a:srgbClr val="000000"/>
                </a:solidFill>
                <a:latin typeface="Helvetica Neue Medium"/>
                <a:ea typeface="Helvetica Neue Medium"/>
                <a:cs typeface="Helvetica Neue Medium"/>
                <a:sym typeface="Helvetica Neue Medium"/>
              </a:defRPr>
            </a:lvl1pPr>
          </a:lstStyle>
          <a:p>
            <a:r>
              <a:t>“If stuff blows up it affects a very small percentage of people”</a:t>
            </a:r>
          </a:p>
        </p:txBody>
      </p:sp>
      <p:pic>
        <p:nvPicPr>
          <p:cNvPr id="535" name="3047642-inline-i-1-do-the-simple-thing-first-the-engineering-behind-instagram.jpg" descr="3047642-inline-i-1-do-the-simple-thing-first-the-engineering-behind-instagram.jpg"/>
          <p:cNvPicPr>
            <a:picLocks noChangeAspect="1"/>
          </p:cNvPicPr>
          <p:nvPr/>
        </p:nvPicPr>
        <p:blipFill>
          <a:blip r:embed="rId3"/>
          <a:stretch>
            <a:fillRect/>
          </a:stretch>
        </p:blipFill>
        <p:spPr>
          <a:xfrm>
            <a:off x="312686" y="4174252"/>
            <a:ext cx="7569202" cy="7581902"/>
          </a:xfrm>
          <a:prstGeom prst="rect">
            <a:avLst/>
          </a:prstGeom>
          <a:ln w="12700">
            <a:miter lim="400000"/>
          </a:ln>
        </p:spPr>
      </p:pic>
      <p:sp>
        <p:nvSpPr>
          <p:cNvPr id="536" name="Instagram cofounder and CTO Mike Krieger"/>
          <p:cNvSpPr txBox="1"/>
          <p:nvPr/>
        </p:nvSpPr>
        <p:spPr>
          <a:xfrm>
            <a:off x="13551436" y="7040849"/>
            <a:ext cx="9646006" cy="6471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defTabSz="825500">
              <a:defRPr sz="3600" b="1">
                <a:solidFill>
                  <a:srgbClr val="000000"/>
                </a:solidFill>
              </a:defRPr>
            </a:lvl1pPr>
          </a:lstStyle>
          <a:p>
            <a:r>
              <a:t>Instagram cofounder and CTO Mike Krieger</a:t>
            </a:r>
          </a:p>
        </p:txBody>
      </p:sp>
      <p:sp>
        <p:nvSpPr>
          <p:cNvPr id="537" name="https://www.fastcompany.com/3047642/do-the-simple-thing-first-the-engineering-behind-instagram"/>
          <p:cNvSpPr txBox="1"/>
          <p:nvPr/>
        </p:nvSpPr>
        <p:spPr>
          <a:xfrm>
            <a:off x="5857784" y="12622665"/>
            <a:ext cx="13782447" cy="4613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u="sng">
                <a:solidFill>
                  <a:srgbClr val="0000FF"/>
                </a:solidFill>
                <a:uFill>
                  <a:solidFill>
                    <a:srgbClr val="0000FF"/>
                  </a:solidFill>
                </a:uFill>
                <a:hlinkClick r:id="rId4"/>
              </a:defRPr>
            </a:lvl1pPr>
          </a:lstStyle>
          <a:p>
            <a:pPr>
              <a:defRPr>
                <a:solidFill>
                  <a:srgbClr val="5E5E5E"/>
                </a:solidFill>
                <a:uFillTx/>
              </a:defRPr>
            </a:pPr>
            <a:r>
              <a:rPr dirty="0">
                <a:solidFill>
                  <a:srgbClr val="0000FF"/>
                </a:solidFill>
                <a:uFill>
                  <a:solidFill>
                    <a:srgbClr val="0000FF"/>
                  </a:solidFill>
                </a:uFill>
                <a:hlinkClick r:id="rId4"/>
              </a:rPr>
              <a:t>https://www.fastcompany.com/3047642/do-the-simple-thing-first-the-engineering-behind-instagram</a:t>
            </a:r>
          </a:p>
        </p:txBody>
      </p:sp>
      <p:pic>
        <p:nvPicPr>
          <p:cNvPr id="538" name="Image" descr="Image"/>
          <p:cNvPicPr>
            <a:picLocks noChangeAspect="1"/>
          </p:cNvPicPr>
          <p:nvPr/>
        </p:nvPicPr>
        <p:blipFill>
          <a:blip r:embed="rId5"/>
          <a:stretch>
            <a:fillRect/>
          </a:stretch>
        </p:blipFill>
        <p:spPr>
          <a:xfrm>
            <a:off x="8273785" y="7097104"/>
            <a:ext cx="2807053" cy="2558810"/>
          </a:xfrm>
          <a:prstGeom prst="rect">
            <a:avLst/>
          </a:prstGeom>
          <a:ln w="12700">
            <a:miter lim="400000"/>
          </a:ln>
        </p:spPr>
      </p:pic>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 name="Continuous Delivery"/>
          <p:cNvSpPr txBox="1">
            <a:spLocks noGrp="1"/>
          </p:cNvSpPr>
          <p:nvPr>
            <p:ph type="title"/>
          </p:nvPr>
        </p:nvSpPr>
        <p:spPr>
          <a:xfrm>
            <a:off x="1206500" y="1079499"/>
            <a:ext cx="21971000" cy="1433165"/>
          </a:xfrm>
          <a:prstGeom prst="rect">
            <a:avLst/>
          </a:prstGeom>
        </p:spPr>
        <p:txBody>
          <a:bodyPr/>
          <a:lstStyle>
            <a:lvl1pPr>
              <a:defRPr spc="-200"/>
            </a:lvl1pPr>
          </a:lstStyle>
          <a:p>
            <a:r>
              <a:t>Continuous Delivery</a:t>
            </a:r>
          </a:p>
        </p:txBody>
      </p:sp>
      <p:sp>
        <p:nvSpPr>
          <p:cNvPr id="543" name="“Faster is safer”: Key values of continuous delivery"/>
          <p:cNvSpPr txBox="1">
            <a:spLocks noGrp="1"/>
          </p:cNvSpPr>
          <p:nvPr>
            <p:ph type="body" sz="quarter" idx="1"/>
          </p:nvPr>
        </p:nvSpPr>
        <p:spPr>
          <a:xfrm>
            <a:off x="1206500" y="2372961"/>
            <a:ext cx="21971000" cy="934780"/>
          </a:xfrm>
          <a:prstGeom prst="rect">
            <a:avLst/>
          </a:prstGeom>
        </p:spPr>
        <p:txBody>
          <a:bodyPr/>
          <a:lstStyle/>
          <a:p>
            <a:r>
              <a:t>“Faster is safer”: Key values of continuous delivery</a:t>
            </a:r>
          </a:p>
        </p:txBody>
      </p:sp>
      <p:sp>
        <p:nvSpPr>
          <p:cNvPr id="544" name="Release frequently, in small batches…"/>
          <p:cNvSpPr txBox="1">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t>Release frequently, in small batches</a:t>
            </a:r>
          </a:p>
          <a:p>
            <a:r>
              <a:t>Maintain key performance indicators to evaluate the impact of updates</a:t>
            </a:r>
          </a:p>
          <a:p>
            <a:r>
              <a:t>Phase roll-outs</a:t>
            </a:r>
          </a:p>
          <a:p>
            <a:r>
              <a:t>Evaluate business impact of new features</a:t>
            </a:r>
          </a:p>
        </p:txBody>
      </p: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8" name="Staging Environments"/>
          <p:cNvSpPr txBox="1">
            <a:spLocks noGrp="1"/>
          </p:cNvSpPr>
          <p:nvPr>
            <p:ph type="title"/>
          </p:nvPr>
        </p:nvSpPr>
        <p:spPr>
          <a:xfrm>
            <a:off x="1206500" y="1079499"/>
            <a:ext cx="21971000" cy="1433165"/>
          </a:xfrm>
          <a:prstGeom prst="rect">
            <a:avLst/>
          </a:prstGeom>
        </p:spPr>
        <p:txBody>
          <a:bodyPr/>
          <a:lstStyle>
            <a:lvl1pPr>
              <a:defRPr spc="-200"/>
            </a:lvl1pPr>
          </a:lstStyle>
          <a:p>
            <a:r>
              <a:t>Staging Environments</a:t>
            </a:r>
          </a:p>
        </p:txBody>
      </p:sp>
      <p:sp>
        <p:nvSpPr>
          <p:cNvPr id="549" name="Enabling Continuous Delivery"/>
          <p:cNvSpPr txBox="1">
            <a:spLocks noGrp="1"/>
          </p:cNvSpPr>
          <p:nvPr>
            <p:ph type="body" sz="quarter" idx="1"/>
          </p:nvPr>
        </p:nvSpPr>
        <p:spPr>
          <a:xfrm>
            <a:off x="1206500" y="2372961"/>
            <a:ext cx="21971000" cy="934780"/>
          </a:xfrm>
          <a:prstGeom prst="rect">
            <a:avLst/>
          </a:prstGeom>
        </p:spPr>
        <p:txBody>
          <a:bodyPr/>
          <a:lstStyle/>
          <a:p>
            <a:r>
              <a:t>Enabling Continuous Delivery</a:t>
            </a:r>
          </a:p>
        </p:txBody>
      </p:sp>
      <p:sp>
        <p:nvSpPr>
          <p:cNvPr id="550" name="As software gets more complex with more dependencies, it's impossible to simulate the whole thing when testing…"/>
          <p:cNvSpPr txBox="1">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t>As software gets more complex with more dependencies, it's impossible to simulate the whole thing when testing</a:t>
            </a:r>
          </a:p>
          <a:p>
            <a:r>
              <a:t>Idea: Deploy to a complete production-like environment, but don't have everyone use it</a:t>
            </a:r>
          </a:p>
          <a:p>
            <a:pPr marL="1202265" lvl="1" indent="-592666" defTabSz="2438337"/>
            <a:r>
              <a:t>Examples:</a:t>
            </a:r>
          </a:p>
          <a:p>
            <a:pPr marL="1811865" lvl="2" indent="-592665" defTabSz="2438337"/>
            <a:r>
              <a:t>“Eat your own dogfood”</a:t>
            </a:r>
          </a:p>
          <a:p>
            <a:pPr marL="1811865" lvl="2" indent="-592665" defTabSz="2438337"/>
            <a:r>
              <a:t>Beta/Alpha testers</a:t>
            </a:r>
          </a:p>
          <a:p>
            <a:r>
              <a:t>Lower risk if a problem occurs in staging than in production</a:t>
            </a:r>
          </a:p>
        </p:txBody>
      </p:sp>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4" name="Test-Stage-Production"/>
          <p:cNvSpPr txBox="1">
            <a:spLocks noGrp="1"/>
          </p:cNvSpPr>
          <p:nvPr>
            <p:ph type="title"/>
          </p:nvPr>
        </p:nvSpPr>
        <p:spPr>
          <a:xfrm>
            <a:off x="1206500" y="1079499"/>
            <a:ext cx="21971000" cy="1433165"/>
          </a:xfrm>
          <a:prstGeom prst="rect">
            <a:avLst/>
          </a:prstGeom>
        </p:spPr>
        <p:txBody>
          <a:bodyPr/>
          <a:lstStyle>
            <a:lvl1pPr>
              <a:defRPr spc="-200"/>
            </a:lvl1pPr>
          </a:lstStyle>
          <a:p>
            <a:r>
              <a:t>Test-Stage-Production</a:t>
            </a:r>
          </a:p>
        </p:txBody>
      </p:sp>
      <p:sp>
        <p:nvSpPr>
          <p:cNvPr id="555" name="Continuous Delivery in Action"/>
          <p:cNvSpPr txBox="1">
            <a:spLocks noGrp="1"/>
          </p:cNvSpPr>
          <p:nvPr>
            <p:ph type="body" sz="quarter" idx="1"/>
          </p:nvPr>
        </p:nvSpPr>
        <p:spPr>
          <a:xfrm>
            <a:off x="1206500" y="2372961"/>
            <a:ext cx="21971000" cy="934780"/>
          </a:xfrm>
          <a:prstGeom prst="rect">
            <a:avLst/>
          </a:prstGeom>
        </p:spPr>
        <p:txBody>
          <a:bodyPr/>
          <a:lstStyle/>
          <a:p>
            <a:r>
              <a:t>Continuous Delivery in Action</a:t>
            </a:r>
          </a:p>
        </p:txBody>
      </p:sp>
      <p:grpSp>
        <p:nvGrpSpPr>
          <p:cNvPr id="558" name="Testing Environment"/>
          <p:cNvGrpSpPr/>
          <p:nvPr/>
        </p:nvGrpSpPr>
        <p:grpSpPr>
          <a:xfrm>
            <a:off x="4079652" y="7443168"/>
            <a:ext cx="2577809" cy="3170218"/>
            <a:chOff x="0" y="0"/>
            <a:chExt cx="2577807" cy="3170216"/>
          </a:xfrm>
        </p:grpSpPr>
        <p:sp>
          <p:nvSpPr>
            <p:cNvPr id="556" name="Rectangle"/>
            <p:cNvSpPr/>
            <p:nvPr/>
          </p:nvSpPr>
          <p:spPr>
            <a:xfrm>
              <a:off x="0" y="0"/>
              <a:ext cx="2577808" cy="3170217"/>
            </a:xfrm>
            <a:prstGeom prst="rect">
              <a:avLst/>
            </a:prstGeom>
            <a:solidFill>
              <a:srgbClr val="516D7C"/>
            </a:solidFill>
            <a:ln w="12700" cap="flat">
              <a:noFill/>
              <a:miter lim="400000"/>
            </a:ln>
            <a:effectLst>
              <a:outerShdw blurRad="50800" dist="25400" dir="5400000" rotWithShape="0">
                <a:srgbClr val="000000">
                  <a:alpha val="50000"/>
                </a:srgbClr>
              </a:outerShdw>
            </a:effectLst>
          </p:spPr>
          <p:txBody>
            <a:bodyPr wrap="square" lIns="50800" tIns="50800" rIns="50800" bIns="50800" numCol="1" anchor="t">
              <a:noAutofit/>
            </a:bodyPr>
            <a:lstStyle/>
            <a:p>
              <a:pPr defTabSz="821530">
                <a:defRPr sz="3200">
                  <a:solidFill>
                    <a:srgbClr val="FFFFFF"/>
                  </a:solidFill>
                  <a:latin typeface="Helvetica Light"/>
                  <a:ea typeface="Helvetica Light"/>
                  <a:cs typeface="Helvetica Light"/>
                  <a:sym typeface="Helvetica Light"/>
                </a:defRPr>
              </a:pPr>
              <a:endParaRPr/>
            </a:p>
          </p:txBody>
        </p:sp>
        <p:sp>
          <p:nvSpPr>
            <p:cNvPr id="557" name="Testing Environment"/>
            <p:cNvSpPr txBox="1"/>
            <p:nvPr/>
          </p:nvSpPr>
          <p:spPr>
            <a:xfrm>
              <a:off x="0" y="0"/>
              <a:ext cx="2577808" cy="110807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6" tIns="71436" rIns="71436" bIns="71436" numCol="1" anchor="t">
              <a:spAutoFit/>
            </a:bodyPr>
            <a:lstStyle>
              <a:lvl1pPr defTabSz="821530">
                <a:defRPr sz="3200">
                  <a:solidFill>
                    <a:srgbClr val="FFFFFF"/>
                  </a:solidFill>
                  <a:latin typeface="Helvetica Light"/>
                  <a:ea typeface="Helvetica Light"/>
                  <a:cs typeface="Helvetica Light"/>
                  <a:sym typeface="Helvetica Light"/>
                </a:defRPr>
              </a:lvl1pPr>
            </a:lstStyle>
            <a:p>
              <a:r>
                <a:t>Testing Environment</a:t>
              </a:r>
            </a:p>
          </p:txBody>
        </p:sp>
      </p:grpSp>
      <p:grpSp>
        <p:nvGrpSpPr>
          <p:cNvPr id="561" name="Staging Environment"/>
          <p:cNvGrpSpPr/>
          <p:nvPr/>
        </p:nvGrpSpPr>
        <p:grpSpPr>
          <a:xfrm>
            <a:off x="7925454" y="7443168"/>
            <a:ext cx="4150264" cy="3170218"/>
            <a:chOff x="0" y="0"/>
            <a:chExt cx="4150262" cy="3170216"/>
          </a:xfrm>
        </p:grpSpPr>
        <p:sp>
          <p:nvSpPr>
            <p:cNvPr id="559" name="Rectangle"/>
            <p:cNvSpPr/>
            <p:nvPr/>
          </p:nvSpPr>
          <p:spPr>
            <a:xfrm>
              <a:off x="0" y="0"/>
              <a:ext cx="4150263" cy="3170217"/>
            </a:xfrm>
            <a:prstGeom prst="rect">
              <a:avLst/>
            </a:prstGeom>
            <a:solidFill>
              <a:srgbClr val="516D7C"/>
            </a:solidFill>
            <a:ln w="12700" cap="flat">
              <a:noFill/>
              <a:miter lim="400000"/>
            </a:ln>
            <a:effectLst>
              <a:outerShdw blurRad="50800" dist="25400" dir="5400000" rotWithShape="0">
                <a:srgbClr val="000000">
                  <a:alpha val="50000"/>
                </a:srgbClr>
              </a:outerShdw>
            </a:effectLst>
          </p:spPr>
          <p:txBody>
            <a:bodyPr wrap="square" lIns="50800" tIns="50800" rIns="50800" bIns="50800" numCol="1" anchor="t">
              <a:noAutofit/>
            </a:bodyPr>
            <a:lstStyle/>
            <a:p>
              <a:pPr defTabSz="821530">
                <a:defRPr sz="3200">
                  <a:solidFill>
                    <a:srgbClr val="FFFFFF"/>
                  </a:solidFill>
                  <a:latin typeface="Helvetica Light"/>
                  <a:ea typeface="Helvetica Light"/>
                  <a:cs typeface="Helvetica Light"/>
                  <a:sym typeface="Helvetica Light"/>
                </a:defRPr>
              </a:pPr>
              <a:endParaRPr/>
            </a:p>
          </p:txBody>
        </p:sp>
        <p:sp>
          <p:nvSpPr>
            <p:cNvPr id="560" name="Staging Environment"/>
            <p:cNvSpPr txBox="1"/>
            <p:nvPr/>
          </p:nvSpPr>
          <p:spPr>
            <a:xfrm>
              <a:off x="0" y="0"/>
              <a:ext cx="4150263" cy="62547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6" tIns="71436" rIns="71436" bIns="71436" numCol="1" anchor="t">
              <a:spAutoFit/>
            </a:bodyPr>
            <a:lstStyle>
              <a:lvl1pPr defTabSz="821530">
                <a:defRPr sz="3200">
                  <a:solidFill>
                    <a:srgbClr val="FFFFFF"/>
                  </a:solidFill>
                  <a:latin typeface="Helvetica Light"/>
                  <a:ea typeface="Helvetica Light"/>
                  <a:cs typeface="Helvetica Light"/>
                  <a:sym typeface="Helvetica Light"/>
                </a:defRPr>
              </a:lvl1pPr>
            </a:lstStyle>
            <a:p>
              <a:r>
                <a:t>Staging Environment</a:t>
              </a:r>
            </a:p>
          </p:txBody>
        </p:sp>
      </p:grpSp>
      <p:grpSp>
        <p:nvGrpSpPr>
          <p:cNvPr id="564" name="Production Environment"/>
          <p:cNvGrpSpPr/>
          <p:nvPr/>
        </p:nvGrpSpPr>
        <p:grpSpPr>
          <a:xfrm>
            <a:off x="12901562" y="7443168"/>
            <a:ext cx="8256632" cy="3170218"/>
            <a:chOff x="0" y="0"/>
            <a:chExt cx="8256630" cy="3170216"/>
          </a:xfrm>
        </p:grpSpPr>
        <p:sp>
          <p:nvSpPr>
            <p:cNvPr id="562" name="Rectangle"/>
            <p:cNvSpPr/>
            <p:nvPr/>
          </p:nvSpPr>
          <p:spPr>
            <a:xfrm>
              <a:off x="0" y="0"/>
              <a:ext cx="8256631" cy="3170217"/>
            </a:xfrm>
            <a:prstGeom prst="rect">
              <a:avLst/>
            </a:prstGeom>
            <a:solidFill>
              <a:srgbClr val="516D7C"/>
            </a:solidFill>
            <a:ln w="12700" cap="flat">
              <a:noFill/>
              <a:miter lim="400000"/>
            </a:ln>
            <a:effectLst>
              <a:outerShdw blurRad="50800" dist="25400" dir="5400000" rotWithShape="0">
                <a:srgbClr val="000000">
                  <a:alpha val="50000"/>
                </a:srgbClr>
              </a:outerShdw>
            </a:effectLst>
          </p:spPr>
          <p:txBody>
            <a:bodyPr wrap="square" lIns="50800" tIns="50800" rIns="50800" bIns="50800" numCol="1" anchor="t">
              <a:noAutofit/>
            </a:bodyPr>
            <a:lstStyle/>
            <a:p>
              <a:pPr defTabSz="821530">
                <a:defRPr sz="3200">
                  <a:solidFill>
                    <a:srgbClr val="FFFFFF"/>
                  </a:solidFill>
                  <a:latin typeface="Helvetica Light"/>
                  <a:ea typeface="Helvetica Light"/>
                  <a:cs typeface="Helvetica Light"/>
                  <a:sym typeface="Helvetica Light"/>
                </a:defRPr>
              </a:pPr>
              <a:endParaRPr/>
            </a:p>
          </p:txBody>
        </p:sp>
        <p:sp>
          <p:nvSpPr>
            <p:cNvPr id="563" name="Production Environment"/>
            <p:cNvSpPr txBox="1"/>
            <p:nvPr/>
          </p:nvSpPr>
          <p:spPr>
            <a:xfrm>
              <a:off x="0" y="0"/>
              <a:ext cx="8256631" cy="62547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6" tIns="71436" rIns="71436" bIns="71436" numCol="1" anchor="t">
              <a:spAutoFit/>
            </a:bodyPr>
            <a:lstStyle>
              <a:lvl1pPr defTabSz="821530">
                <a:defRPr sz="3200">
                  <a:solidFill>
                    <a:srgbClr val="FFFFFF"/>
                  </a:solidFill>
                  <a:latin typeface="Helvetica Light"/>
                  <a:ea typeface="Helvetica Light"/>
                  <a:cs typeface="Helvetica Light"/>
                  <a:sym typeface="Helvetica Light"/>
                </a:defRPr>
              </a:lvl1pPr>
            </a:lstStyle>
            <a:p>
              <a:r>
                <a:t>Production Environment</a:t>
              </a:r>
            </a:p>
          </p:txBody>
        </p:sp>
      </p:grpSp>
      <p:sp>
        <p:nvSpPr>
          <p:cNvPr id="565" name="Line"/>
          <p:cNvSpPr/>
          <p:nvPr/>
        </p:nvSpPr>
        <p:spPr>
          <a:xfrm>
            <a:off x="5368556" y="5597792"/>
            <a:ext cx="2" cy="1769107"/>
          </a:xfrm>
          <a:prstGeom prst="line">
            <a:avLst/>
          </a:prstGeom>
          <a:ln w="25400">
            <a:solidFill>
              <a:srgbClr val="000000"/>
            </a:solidFill>
            <a:miter lim="400000"/>
            <a:tailEnd type="triangle"/>
          </a:ln>
        </p:spPr>
        <p:txBody>
          <a:bodyPr lIns="45718" tIns="45718" rIns="45718" bIns="45718"/>
          <a:lstStyle/>
          <a:p>
            <a:endParaRPr/>
          </a:p>
        </p:txBody>
      </p:sp>
      <p:sp>
        <p:nvSpPr>
          <p:cNvPr id="566" name="Beta/Dogfooding"/>
          <p:cNvSpPr txBox="1"/>
          <p:nvPr/>
        </p:nvSpPr>
        <p:spPr>
          <a:xfrm>
            <a:off x="7736948" y="4945017"/>
            <a:ext cx="4527276" cy="6635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6" tIns="71436" rIns="71436" bIns="71436" anchor="ctr">
            <a:spAutoFit/>
          </a:bodyPr>
          <a:lstStyle>
            <a:lvl1pPr defTabSz="821530">
              <a:defRPr sz="3400">
                <a:solidFill>
                  <a:srgbClr val="000000"/>
                </a:solidFill>
                <a:latin typeface="Helvetica Light"/>
                <a:ea typeface="Helvetica Light"/>
                <a:cs typeface="Helvetica Light"/>
                <a:sym typeface="Helvetica Light"/>
              </a:defRPr>
            </a:lvl1pPr>
          </a:lstStyle>
          <a:p>
            <a:r>
              <a:t>Beta/Dogfooding</a:t>
            </a:r>
          </a:p>
        </p:txBody>
      </p:sp>
      <p:sp>
        <p:nvSpPr>
          <p:cNvPr id="567" name="Line"/>
          <p:cNvSpPr/>
          <p:nvPr/>
        </p:nvSpPr>
        <p:spPr>
          <a:xfrm>
            <a:off x="16666675" y="5708339"/>
            <a:ext cx="2" cy="1726627"/>
          </a:xfrm>
          <a:prstGeom prst="line">
            <a:avLst/>
          </a:prstGeom>
          <a:ln w="25400">
            <a:solidFill>
              <a:srgbClr val="000000"/>
            </a:solidFill>
            <a:miter lim="400000"/>
            <a:tailEnd type="triangle"/>
          </a:ln>
        </p:spPr>
        <p:txBody>
          <a:bodyPr lIns="45718" tIns="45718" rIns="45718" bIns="45718"/>
          <a:lstStyle/>
          <a:p>
            <a:endParaRPr/>
          </a:p>
        </p:txBody>
      </p:sp>
      <p:sp>
        <p:nvSpPr>
          <p:cNvPr id="568" name="User Requests"/>
          <p:cNvSpPr txBox="1"/>
          <p:nvPr/>
        </p:nvSpPr>
        <p:spPr>
          <a:xfrm>
            <a:off x="14403038" y="5097315"/>
            <a:ext cx="4527276" cy="6635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6" tIns="71436" rIns="71436" bIns="71436" anchor="ctr">
            <a:spAutoFit/>
          </a:bodyPr>
          <a:lstStyle>
            <a:lvl1pPr defTabSz="821530">
              <a:defRPr sz="3400">
                <a:solidFill>
                  <a:srgbClr val="000000"/>
                </a:solidFill>
                <a:latin typeface="Helvetica Light"/>
                <a:ea typeface="Helvetica Light"/>
                <a:cs typeface="Helvetica Light"/>
                <a:sym typeface="Helvetica Light"/>
              </a:defRPr>
            </a:lvl1pPr>
          </a:lstStyle>
          <a:p>
            <a:r>
              <a:t>User Requests</a:t>
            </a:r>
          </a:p>
        </p:txBody>
      </p:sp>
      <p:sp>
        <p:nvSpPr>
          <p:cNvPr id="569" name="Line"/>
          <p:cNvSpPr/>
          <p:nvPr/>
        </p:nvSpPr>
        <p:spPr>
          <a:xfrm>
            <a:off x="10000585" y="5732262"/>
            <a:ext cx="2" cy="1678783"/>
          </a:xfrm>
          <a:prstGeom prst="line">
            <a:avLst/>
          </a:prstGeom>
          <a:ln w="25400">
            <a:solidFill>
              <a:srgbClr val="000000"/>
            </a:solidFill>
            <a:miter lim="400000"/>
            <a:tailEnd type="triangle"/>
          </a:ln>
        </p:spPr>
        <p:txBody>
          <a:bodyPr lIns="45718" tIns="45718" rIns="45718" bIns="45718"/>
          <a:lstStyle/>
          <a:p>
            <a:endParaRPr/>
          </a:p>
        </p:txBody>
      </p:sp>
      <p:sp>
        <p:nvSpPr>
          <p:cNvPr id="570" name="Developer Environments"/>
          <p:cNvSpPr txBox="1"/>
          <p:nvPr/>
        </p:nvSpPr>
        <p:spPr>
          <a:xfrm>
            <a:off x="3104919" y="4530780"/>
            <a:ext cx="4527276" cy="11842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6" tIns="71436" rIns="71436" bIns="71436" anchor="ctr">
            <a:spAutoFit/>
          </a:bodyPr>
          <a:lstStyle>
            <a:lvl1pPr defTabSz="821530">
              <a:defRPr sz="3400">
                <a:solidFill>
                  <a:srgbClr val="000000"/>
                </a:solidFill>
                <a:latin typeface="Helvetica Light"/>
                <a:ea typeface="Helvetica Light"/>
                <a:cs typeface="Helvetica Light"/>
                <a:sym typeface="Helvetica Light"/>
              </a:defRPr>
            </a:lvl1pPr>
          </a:lstStyle>
          <a:p>
            <a:r>
              <a:t>Developer Environments</a:t>
            </a:r>
          </a:p>
        </p:txBody>
      </p:sp>
      <p:pic>
        <p:nvPicPr>
          <p:cNvPr id="571" name="Image" descr="Image"/>
          <p:cNvPicPr>
            <a:picLocks noChangeAspect="1"/>
          </p:cNvPicPr>
          <p:nvPr/>
        </p:nvPicPr>
        <p:blipFill>
          <a:blip r:embed="rId3"/>
          <a:stretch>
            <a:fillRect/>
          </a:stretch>
        </p:blipFill>
        <p:spPr>
          <a:xfrm>
            <a:off x="4155840" y="9149102"/>
            <a:ext cx="2425433" cy="252359"/>
          </a:xfrm>
          <a:prstGeom prst="rect">
            <a:avLst/>
          </a:prstGeom>
          <a:ln w="12700">
            <a:miter lim="400000"/>
          </a:ln>
        </p:spPr>
      </p:pic>
      <p:pic>
        <p:nvPicPr>
          <p:cNvPr id="572" name="Image" descr="Image"/>
          <p:cNvPicPr>
            <a:picLocks noChangeAspect="1"/>
          </p:cNvPicPr>
          <p:nvPr/>
        </p:nvPicPr>
        <p:blipFill>
          <a:blip r:embed="rId3"/>
          <a:stretch>
            <a:fillRect/>
          </a:stretch>
        </p:blipFill>
        <p:spPr>
          <a:xfrm>
            <a:off x="8787869" y="8353770"/>
            <a:ext cx="2425433" cy="252359"/>
          </a:xfrm>
          <a:prstGeom prst="rect">
            <a:avLst/>
          </a:prstGeom>
          <a:ln w="12700">
            <a:miter lim="400000"/>
          </a:ln>
        </p:spPr>
      </p:pic>
      <p:pic>
        <p:nvPicPr>
          <p:cNvPr id="573" name="Image" descr="Image"/>
          <p:cNvPicPr>
            <a:picLocks noChangeAspect="1"/>
          </p:cNvPicPr>
          <p:nvPr/>
        </p:nvPicPr>
        <p:blipFill>
          <a:blip r:embed="rId3"/>
          <a:stretch>
            <a:fillRect/>
          </a:stretch>
        </p:blipFill>
        <p:spPr>
          <a:xfrm>
            <a:off x="8787869" y="8883991"/>
            <a:ext cx="2425433" cy="252359"/>
          </a:xfrm>
          <a:prstGeom prst="rect">
            <a:avLst/>
          </a:prstGeom>
          <a:ln w="12700">
            <a:miter lim="400000"/>
          </a:ln>
        </p:spPr>
      </p:pic>
      <p:pic>
        <p:nvPicPr>
          <p:cNvPr id="574" name="Image" descr="Image"/>
          <p:cNvPicPr>
            <a:picLocks noChangeAspect="1"/>
          </p:cNvPicPr>
          <p:nvPr/>
        </p:nvPicPr>
        <p:blipFill>
          <a:blip r:embed="rId3"/>
          <a:stretch>
            <a:fillRect/>
          </a:stretch>
        </p:blipFill>
        <p:spPr>
          <a:xfrm>
            <a:off x="8787869" y="9414212"/>
            <a:ext cx="2425433" cy="252359"/>
          </a:xfrm>
          <a:prstGeom prst="rect">
            <a:avLst/>
          </a:prstGeom>
          <a:ln w="12700">
            <a:miter lim="400000"/>
          </a:ln>
        </p:spPr>
      </p:pic>
      <p:pic>
        <p:nvPicPr>
          <p:cNvPr id="575" name="Image" descr="Image"/>
          <p:cNvPicPr>
            <a:picLocks noChangeAspect="1"/>
          </p:cNvPicPr>
          <p:nvPr/>
        </p:nvPicPr>
        <p:blipFill>
          <a:blip r:embed="rId3"/>
          <a:stretch>
            <a:fillRect/>
          </a:stretch>
        </p:blipFill>
        <p:spPr>
          <a:xfrm>
            <a:off x="8787869" y="9944433"/>
            <a:ext cx="2425433" cy="252359"/>
          </a:xfrm>
          <a:prstGeom prst="rect">
            <a:avLst/>
          </a:prstGeom>
          <a:ln w="12700">
            <a:miter lim="400000"/>
          </a:ln>
        </p:spPr>
      </p:pic>
      <p:pic>
        <p:nvPicPr>
          <p:cNvPr id="576" name="Image" descr="Image"/>
          <p:cNvPicPr>
            <a:picLocks noChangeAspect="1"/>
          </p:cNvPicPr>
          <p:nvPr/>
        </p:nvPicPr>
        <p:blipFill>
          <a:blip r:embed="rId3"/>
          <a:stretch>
            <a:fillRect/>
          </a:stretch>
        </p:blipFill>
        <p:spPr>
          <a:xfrm>
            <a:off x="13108345" y="8353770"/>
            <a:ext cx="2425433" cy="252359"/>
          </a:xfrm>
          <a:prstGeom prst="rect">
            <a:avLst/>
          </a:prstGeom>
          <a:ln w="12700">
            <a:miter lim="400000"/>
          </a:ln>
        </p:spPr>
      </p:pic>
      <p:pic>
        <p:nvPicPr>
          <p:cNvPr id="577" name="Image" descr="Image"/>
          <p:cNvPicPr>
            <a:picLocks noChangeAspect="1"/>
          </p:cNvPicPr>
          <p:nvPr/>
        </p:nvPicPr>
        <p:blipFill>
          <a:blip r:embed="rId3"/>
          <a:stretch>
            <a:fillRect/>
          </a:stretch>
        </p:blipFill>
        <p:spPr>
          <a:xfrm>
            <a:off x="13108345" y="8883991"/>
            <a:ext cx="2425433" cy="252359"/>
          </a:xfrm>
          <a:prstGeom prst="rect">
            <a:avLst/>
          </a:prstGeom>
          <a:ln w="12700">
            <a:miter lim="400000"/>
          </a:ln>
        </p:spPr>
      </p:pic>
      <p:pic>
        <p:nvPicPr>
          <p:cNvPr id="578" name="Image" descr="Image"/>
          <p:cNvPicPr>
            <a:picLocks noChangeAspect="1"/>
          </p:cNvPicPr>
          <p:nvPr/>
        </p:nvPicPr>
        <p:blipFill>
          <a:blip r:embed="rId3"/>
          <a:stretch>
            <a:fillRect/>
          </a:stretch>
        </p:blipFill>
        <p:spPr>
          <a:xfrm>
            <a:off x="13108345" y="9414212"/>
            <a:ext cx="2425433" cy="252359"/>
          </a:xfrm>
          <a:prstGeom prst="rect">
            <a:avLst/>
          </a:prstGeom>
          <a:ln w="12700">
            <a:miter lim="400000"/>
          </a:ln>
        </p:spPr>
      </p:pic>
      <p:pic>
        <p:nvPicPr>
          <p:cNvPr id="579" name="Image" descr="Image"/>
          <p:cNvPicPr>
            <a:picLocks noChangeAspect="1"/>
          </p:cNvPicPr>
          <p:nvPr/>
        </p:nvPicPr>
        <p:blipFill>
          <a:blip r:embed="rId3"/>
          <a:stretch>
            <a:fillRect/>
          </a:stretch>
        </p:blipFill>
        <p:spPr>
          <a:xfrm>
            <a:off x="13108345" y="9944433"/>
            <a:ext cx="2425433" cy="252359"/>
          </a:xfrm>
          <a:prstGeom prst="rect">
            <a:avLst/>
          </a:prstGeom>
          <a:ln w="12700">
            <a:miter lim="400000"/>
          </a:ln>
        </p:spPr>
      </p:pic>
      <p:pic>
        <p:nvPicPr>
          <p:cNvPr id="580" name="Image" descr="Image"/>
          <p:cNvPicPr>
            <a:picLocks noChangeAspect="1"/>
          </p:cNvPicPr>
          <p:nvPr/>
        </p:nvPicPr>
        <p:blipFill>
          <a:blip r:embed="rId3"/>
          <a:stretch>
            <a:fillRect/>
          </a:stretch>
        </p:blipFill>
        <p:spPr>
          <a:xfrm>
            <a:off x="15742158" y="8353770"/>
            <a:ext cx="2425433" cy="252359"/>
          </a:xfrm>
          <a:prstGeom prst="rect">
            <a:avLst/>
          </a:prstGeom>
          <a:ln w="12700">
            <a:miter lim="400000"/>
          </a:ln>
        </p:spPr>
      </p:pic>
      <p:pic>
        <p:nvPicPr>
          <p:cNvPr id="581" name="Image" descr="Image"/>
          <p:cNvPicPr>
            <a:picLocks noChangeAspect="1"/>
          </p:cNvPicPr>
          <p:nvPr/>
        </p:nvPicPr>
        <p:blipFill>
          <a:blip r:embed="rId3"/>
          <a:stretch>
            <a:fillRect/>
          </a:stretch>
        </p:blipFill>
        <p:spPr>
          <a:xfrm>
            <a:off x="15742158" y="8883991"/>
            <a:ext cx="2425433" cy="252359"/>
          </a:xfrm>
          <a:prstGeom prst="rect">
            <a:avLst/>
          </a:prstGeom>
          <a:ln w="12700">
            <a:miter lim="400000"/>
          </a:ln>
        </p:spPr>
      </p:pic>
      <p:pic>
        <p:nvPicPr>
          <p:cNvPr id="582" name="Image" descr="Image"/>
          <p:cNvPicPr>
            <a:picLocks noChangeAspect="1"/>
          </p:cNvPicPr>
          <p:nvPr/>
        </p:nvPicPr>
        <p:blipFill>
          <a:blip r:embed="rId3"/>
          <a:stretch>
            <a:fillRect/>
          </a:stretch>
        </p:blipFill>
        <p:spPr>
          <a:xfrm>
            <a:off x="15742158" y="9414212"/>
            <a:ext cx="2425433" cy="252359"/>
          </a:xfrm>
          <a:prstGeom prst="rect">
            <a:avLst/>
          </a:prstGeom>
          <a:ln w="12700">
            <a:miter lim="400000"/>
          </a:ln>
        </p:spPr>
      </p:pic>
      <p:pic>
        <p:nvPicPr>
          <p:cNvPr id="583" name="Image" descr="Image"/>
          <p:cNvPicPr>
            <a:picLocks noChangeAspect="1"/>
          </p:cNvPicPr>
          <p:nvPr/>
        </p:nvPicPr>
        <p:blipFill>
          <a:blip r:embed="rId3"/>
          <a:stretch>
            <a:fillRect/>
          </a:stretch>
        </p:blipFill>
        <p:spPr>
          <a:xfrm>
            <a:off x="15742158" y="9944433"/>
            <a:ext cx="2425433" cy="252359"/>
          </a:xfrm>
          <a:prstGeom prst="rect">
            <a:avLst/>
          </a:prstGeom>
          <a:ln w="12700">
            <a:miter lim="400000"/>
          </a:ln>
        </p:spPr>
      </p:pic>
      <p:pic>
        <p:nvPicPr>
          <p:cNvPr id="584" name="Image" descr="Image"/>
          <p:cNvPicPr>
            <a:picLocks noChangeAspect="1"/>
          </p:cNvPicPr>
          <p:nvPr/>
        </p:nvPicPr>
        <p:blipFill>
          <a:blip r:embed="rId3"/>
          <a:stretch>
            <a:fillRect/>
          </a:stretch>
        </p:blipFill>
        <p:spPr>
          <a:xfrm>
            <a:off x="18375968" y="8353770"/>
            <a:ext cx="2425433" cy="252359"/>
          </a:xfrm>
          <a:prstGeom prst="rect">
            <a:avLst/>
          </a:prstGeom>
          <a:ln w="12700">
            <a:miter lim="400000"/>
          </a:ln>
        </p:spPr>
      </p:pic>
      <p:pic>
        <p:nvPicPr>
          <p:cNvPr id="585" name="Image" descr="Image"/>
          <p:cNvPicPr>
            <a:picLocks noChangeAspect="1"/>
          </p:cNvPicPr>
          <p:nvPr/>
        </p:nvPicPr>
        <p:blipFill>
          <a:blip r:embed="rId3"/>
          <a:stretch>
            <a:fillRect/>
          </a:stretch>
        </p:blipFill>
        <p:spPr>
          <a:xfrm>
            <a:off x="18375968" y="8883991"/>
            <a:ext cx="2425433" cy="252359"/>
          </a:xfrm>
          <a:prstGeom prst="rect">
            <a:avLst/>
          </a:prstGeom>
          <a:ln w="12700">
            <a:miter lim="400000"/>
          </a:ln>
        </p:spPr>
      </p:pic>
      <p:pic>
        <p:nvPicPr>
          <p:cNvPr id="586" name="Image" descr="Image"/>
          <p:cNvPicPr>
            <a:picLocks noChangeAspect="1"/>
          </p:cNvPicPr>
          <p:nvPr/>
        </p:nvPicPr>
        <p:blipFill>
          <a:blip r:embed="rId3"/>
          <a:stretch>
            <a:fillRect/>
          </a:stretch>
        </p:blipFill>
        <p:spPr>
          <a:xfrm>
            <a:off x="18375968" y="9414212"/>
            <a:ext cx="2425433" cy="252359"/>
          </a:xfrm>
          <a:prstGeom prst="rect">
            <a:avLst/>
          </a:prstGeom>
          <a:ln w="12700">
            <a:miter lim="400000"/>
          </a:ln>
        </p:spPr>
      </p:pic>
      <p:pic>
        <p:nvPicPr>
          <p:cNvPr id="587" name="Image" descr="Image"/>
          <p:cNvPicPr>
            <a:picLocks noChangeAspect="1"/>
          </p:cNvPicPr>
          <p:nvPr/>
        </p:nvPicPr>
        <p:blipFill>
          <a:blip r:embed="rId3"/>
          <a:stretch>
            <a:fillRect/>
          </a:stretch>
        </p:blipFill>
        <p:spPr>
          <a:xfrm>
            <a:off x="18375968" y="9944433"/>
            <a:ext cx="2425433" cy="252359"/>
          </a:xfrm>
          <a:prstGeom prst="rect">
            <a:avLst/>
          </a:prstGeom>
          <a:ln w="12700">
            <a:miter lim="400000"/>
          </a:ln>
        </p:spPr>
      </p:pic>
      <p:sp>
        <p:nvSpPr>
          <p:cNvPr id="588" name="Line"/>
          <p:cNvSpPr/>
          <p:nvPr/>
        </p:nvSpPr>
        <p:spPr>
          <a:xfrm>
            <a:off x="4098529" y="11945915"/>
            <a:ext cx="9374036" cy="2"/>
          </a:xfrm>
          <a:prstGeom prst="line">
            <a:avLst/>
          </a:prstGeom>
          <a:ln w="152400">
            <a:solidFill>
              <a:srgbClr val="000000"/>
            </a:solidFill>
            <a:miter lim="400000"/>
            <a:tailEnd type="triangle"/>
          </a:ln>
        </p:spPr>
        <p:txBody>
          <a:bodyPr lIns="45718" tIns="45718" rIns="45718" bIns="45718"/>
          <a:lstStyle/>
          <a:p>
            <a:endParaRPr/>
          </a:p>
        </p:txBody>
      </p:sp>
      <p:sp>
        <p:nvSpPr>
          <p:cNvPr id="589" name="Revisions are “promoted” towards production"/>
          <p:cNvSpPr txBox="1"/>
          <p:nvPr/>
        </p:nvSpPr>
        <p:spPr>
          <a:xfrm>
            <a:off x="6081813" y="10875609"/>
            <a:ext cx="8906866" cy="6635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anchor="ctr">
            <a:spAutoFit/>
          </a:bodyPr>
          <a:lstStyle>
            <a:lvl1pPr defTabSz="821530">
              <a:defRPr sz="3400">
                <a:solidFill>
                  <a:srgbClr val="000000"/>
                </a:solidFill>
                <a:latin typeface="Helvetica Light"/>
                <a:ea typeface="Helvetica Light"/>
                <a:cs typeface="Helvetica Light"/>
                <a:sym typeface="Helvetica Light"/>
              </a:defRPr>
            </a:lvl1pPr>
          </a:lstStyle>
          <a:p>
            <a:r>
              <a:t>Revisions are “promoted” towards production</a:t>
            </a:r>
          </a:p>
        </p:txBody>
      </p:sp>
      <p:sp>
        <p:nvSpPr>
          <p:cNvPr id="590" name="Q/A takes place in each stage (including production!)"/>
          <p:cNvSpPr txBox="1"/>
          <p:nvPr/>
        </p:nvSpPr>
        <p:spPr>
          <a:xfrm>
            <a:off x="4167292" y="12411947"/>
            <a:ext cx="12343003" cy="7524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anchor="ctr">
            <a:spAutoFit/>
          </a:bodyPr>
          <a:lstStyle>
            <a:lvl1pPr defTabSz="821530">
              <a:defRPr sz="4000">
                <a:solidFill>
                  <a:srgbClr val="000000"/>
                </a:solidFill>
                <a:latin typeface="Helvetica Light"/>
                <a:ea typeface="Helvetica Light"/>
                <a:cs typeface="Helvetica Light"/>
                <a:sym typeface="Helvetica Light"/>
              </a:defRPr>
            </a:lvl1pPr>
          </a:lstStyle>
          <a:p>
            <a:r>
              <a:t>Q/A takes place in each stage (including production!)</a:t>
            </a:r>
          </a:p>
        </p:txBody>
      </p:sp>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4" name="A/B Deployments with Canaries"/>
          <p:cNvSpPr txBox="1">
            <a:spLocks noGrp="1"/>
          </p:cNvSpPr>
          <p:nvPr>
            <p:ph type="title"/>
          </p:nvPr>
        </p:nvSpPr>
        <p:spPr>
          <a:xfrm>
            <a:off x="1206500" y="1079499"/>
            <a:ext cx="21971000" cy="1433165"/>
          </a:xfrm>
          <a:prstGeom prst="rect">
            <a:avLst/>
          </a:prstGeom>
        </p:spPr>
        <p:txBody>
          <a:bodyPr/>
          <a:lstStyle>
            <a:lvl1pPr>
              <a:defRPr spc="-200"/>
            </a:lvl1pPr>
          </a:lstStyle>
          <a:p>
            <a:r>
              <a:t>A/B Deployments with Canaries</a:t>
            </a:r>
          </a:p>
        </p:txBody>
      </p:sp>
      <p:sp>
        <p:nvSpPr>
          <p:cNvPr id="595" name="Mitigating risk in continuous delivery"/>
          <p:cNvSpPr txBox="1">
            <a:spLocks noGrp="1"/>
          </p:cNvSpPr>
          <p:nvPr>
            <p:ph type="body" sz="quarter" idx="1"/>
          </p:nvPr>
        </p:nvSpPr>
        <p:spPr>
          <a:xfrm>
            <a:off x="1206500" y="2372961"/>
            <a:ext cx="21971000" cy="934780"/>
          </a:xfrm>
          <a:prstGeom prst="rect">
            <a:avLst/>
          </a:prstGeom>
        </p:spPr>
        <p:txBody>
          <a:bodyPr/>
          <a:lstStyle/>
          <a:p>
            <a:r>
              <a:t>Mitigating risk in continuous delivery</a:t>
            </a:r>
          </a:p>
        </p:txBody>
      </p:sp>
      <p:sp>
        <p:nvSpPr>
          <p:cNvPr id="596" name="Slide bullet text"/>
          <p:cNvSpPr txBox="1">
            <a:spLocks noGrp="1"/>
          </p:cNvSpPr>
          <p:nvPr>
            <p:ph type="body" idx="21"/>
          </p:nvPr>
        </p:nvSpPr>
        <p:spPr>
          <a:prstGeom prst="rect">
            <a:avLst/>
          </a:prstGeom>
        </p:spPr>
        <p:txBody>
          <a:bodyPr/>
          <a:lstStyle/>
          <a:p>
            <a:endParaRPr/>
          </a:p>
        </p:txBody>
      </p:sp>
      <p:pic>
        <p:nvPicPr>
          <p:cNvPr id="597" name="Image" descr="Image"/>
          <p:cNvPicPr>
            <a:picLocks noChangeAspect="1"/>
          </p:cNvPicPr>
          <p:nvPr/>
        </p:nvPicPr>
        <p:blipFill>
          <a:blip r:embed="rId3"/>
          <a:stretch>
            <a:fillRect/>
          </a:stretch>
        </p:blipFill>
        <p:spPr>
          <a:xfrm>
            <a:off x="4387453" y="4459535"/>
            <a:ext cx="15609094" cy="5527674"/>
          </a:xfrm>
          <a:prstGeom prst="rect">
            <a:avLst/>
          </a:prstGeom>
          <a:ln w="12700">
            <a:miter lim="400000"/>
          </a:ln>
        </p:spPr>
      </p:pic>
      <p:sp>
        <p:nvSpPr>
          <p:cNvPr id="598" name="Monitor both:…"/>
          <p:cNvSpPr txBox="1"/>
          <p:nvPr/>
        </p:nvSpPr>
        <p:spPr>
          <a:xfrm>
            <a:off x="8972512" y="9958302"/>
            <a:ext cx="9903079" cy="12350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anchor="ctr">
            <a:spAutoFit/>
          </a:bodyPr>
          <a:lstStyle/>
          <a:p>
            <a:pPr algn="l" defTabSz="821530">
              <a:defRPr sz="3600">
                <a:solidFill>
                  <a:srgbClr val="000000"/>
                </a:solidFill>
                <a:latin typeface="Helvetica Light"/>
                <a:ea typeface="Helvetica Light"/>
                <a:cs typeface="Helvetica Light"/>
                <a:sym typeface="Helvetica Light"/>
              </a:defRPr>
            </a:pPr>
            <a:r>
              <a:t>Monitor both:</a:t>
            </a:r>
          </a:p>
          <a:p>
            <a:pPr algn="l" defTabSz="821530">
              <a:defRPr sz="3600">
                <a:solidFill>
                  <a:srgbClr val="000000"/>
                </a:solidFill>
                <a:latin typeface="Helvetica Light"/>
                <a:ea typeface="Helvetica Light"/>
                <a:cs typeface="Helvetica Light"/>
                <a:sym typeface="Helvetica Light"/>
              </a:defRPr>
            </a:pPr>
            <a:r>
              <a:t>But minimize impact of problems in new version</a:t>
            </a:r>
          </a:p>
        </p:txBody>
      </p:sp>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2" name="Operations Responsibility"/>
          <p:cNvSpPr txBox="1">
            <a:spLocks noGrp="1"/>
          </p:cNvSpPr>
          <p:nvPr>
            <p:ph type="title"/>
          </p:nvPr>
        </p:nvSpPr>
        <p:spPr>
          <a:xfrm>
            <a:off x="1206500" y="1079499"/>
            <a:ext cx="21971000" cy="1433165"/>
          </a:xfrm>
          <a:prstGeom prst="rect">
            <a:avLst/>
          </a:prstGeom>
        </p:spPr>
        <p:txBody>
          <a:bodyPr/>
          <a:lstStyle>
            <a:lvl1pPr>
              <a:defRPr spc="-200"/>
            </a:lvl1pPr>
          </a:lstStyle>
          <a:p>
            <a:r>
              <a:t>Operations Responsibility </a:t>
            </a:r>
          </a:p>
        </p:txBody>
      </p:sp>
      <p:sp>
        <p:nvSpPr>
          <p:cNvPr id="603" name="DevOps in a slide"/>
          <p:cNvSpPr txBox="1">
            <a:spLocks noGrp="1"/>
          </p:cNvSpPr>
          <p:nvPr>
            <p:ph type="body" sz="quarter" idx="1"/>
          </p:nvPr>
        </p:nvSpPr>
        <p:spPr>
          <a:xfrm>
            <a:off x="1206500" y="2372961"/>
            <a:ext cx="21971000" cy="934780"/>
          </a:xfrm>
          <a:prstGeom prst="rect">
            <a:avLst/>
          </a:prstGeom>
        </p:spPr>
        <p:txBody>
          <a:bodyPr/>
          <a:lstStyle/>
          <a:p>
            <a:r>
              <a:t>DevOps in a slide</a:t>
            </a:r>
          </a:p>
        </p:txBody>
      </p:sp>
      <p:sp>
        <p:nvSpPr>
          <p:cNvPr id="604" name="Once we deploy, someone has to monitor software, make sure it’s running OK, no bugs, etc…"/>
          <p:cNvSpPr txBox="1">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t>Once we </a:t>
            </a:r>
            <a:r>
              <a:rPr b="1"/>
              <a:t>deploy</a:t>
            </a:r>
            <a:r>
              <a:t>, someone has to monitor software, make sure it’s running OK, no bugs, etc</a:t>
            </a:r>
          </a:p>
          <a:p>
            <a:r>
              <a:t>Assume 3 environments:</a:t>
            </a:r>
          </a:p>
          <a:p>
            <a:pPr lvl="1" defTabSz="2438337"/>
            <a:r>
              <a:t>Test, Staging, Production</a:t>
            </a:r>
          </a:p>
          <a:p>
            <a:r>
              <a:t>Whose job is it?</a:t>
            </a:r>
          </a:p>
        </p:txBody>
      </p:sp>
      <p:graphicFrame>
        <p:nvGraphicFramePr>
          <p:cNvPr id="605" name="Table"/>
          <p:cNvGraphicFramePr/>
          <p:nvPr/>
        </p:nvGraphicFramePr>
        <p:xfrm>
          <a:off x="4974685" y="9394031"/>
          <a:ext cx="14434629" cy="4027844"/>
        </p:xfrm>
        <a:graphic>
          <a:graphicData uri="http://schemas.openxmlformats.org/drawingml/2006/table">
            <a:tbl>
              <a:tblPr bandRow="1">
                <a:tableStyleId>{4C3C2611-4C71-4FC5-86AE-919BDF0F9419}</a:tableStyleId>
              </a:tblPr>
              <a:tblGrid>
                <a:gridCol w="2070896">
                  <a:extLst>
                    <a:ext uri="{9D8B030D-6E8A-4147-A177-3AD203B41FA5}">
                      <a16:colId xmlns:a16="http://schemas.microsoft.com/office/drawing/2014/main" val="20000"/>
                    </a:ext>
                  </a:extLst>
                </a:gridCol>
                <a:gridCol w="5787321">
                  <a:extLst>
                    <a:ext uri="{9D8B030D-6E8A-4147-A177-3AD203B41FA5}">
                      <a16:colId xmlns:a16="http://schemas.microsoft.com/office/drawing/2014/main" val="20001"/>
                    </a:ext>
                  </a:extLst>
                </a:gridCol>
                <a:gridCol w="6576412">
                  <a:extLst>
                    <a:ext uri="{9D8B030D-6E8A-4147-A177-3AD203B41FA5}">
                      <a16:colId xmlns:a16="http://schemas.microsoft.com/office/drawing/2014/main" val="20002"/>
                    </a:ext>
                  </a:extLst>
                </a:gridCol>
              </a:tblGrid>
              <a:tr h="1006961">
                <a:tc>
                  <a:txBody>
                    <a:bodyPr/>
                    <a:lstStyle/>
                    <a:p>
                      <a:pPr defTabSz="914400">
                        <a:defRPr sz="3600">
                          <a:latin typeface="Helvetica Light"/>
                          <a:ea typeface="Helvetica Light"/>
                          <a:cs typeface="Helvetica Light"/>
                          <a:sym typeface="Helvetica Light"/>
                        </a:defRPr>
                      </a:pPr>
                      <a:endParaRPr/>
                    </a:p>
                  </a:txBody>
                  <a:tcPr marL="50800" marR="50800" marT="50800" marB="50800" anchor="ctr" horzOverflow="overflow">
                    <a:lnL w="12700">
                      <a:miter lim="400000"/>
                    </a:lnL>
                    <a:lnR w="12700">
                      <a:solidFill>
                        <a:srgbClr val="3797C6"/>
                      </a:solidFill>
                      <a:miter lim="400000"/>
                    </a:lnR>
                    <a:lnT w="12700">
                      <a:miter lim="400000"/>
                    </a:lnT>
                    <a:lnB w="12700">
                      <a:miter lim="400000"/>
                    </a:lnB>
                    <a:solidFill>
                      <a:srgbClr val="FFFFFF"/>
                    </a:solidFill>
                  </a:tcPr>
                </a:tc>
                <a:tc>
                  <a:txBody>
                    <a:bodyPr/>
                    <a:lstStyle/>
                    <a:p>
                      <a:pPr defTabSz="914400"/>
                      <a:r>
                        <a:rPr sz="3600">
                          <a:latin typeface="Helvetica Light"/>
                          <a:ea typeface="Helvetica Light"/>
                          <a:cs typeface="Helvetica Light"/>
                          <a:sym typeface="Helvetica Light"/>
                        </a:rPr>
                        <a:t>Developers</a:t>
                      </a:r>
                    </a:p>
                  </a:txBody>
                  <a:tcPr marL="50800" marR="50800" marT="50800" marB="50800" anchor="ctr" horzOverflow="overflow">
                    <a:lnL w="12700">
                      <a:solidFill>
                        <a:srgbClr val="3797C6"/>
                      </a:solidFill>
                      <a:miter lim="400000"/>
                    </a:lnL>
                    <a:lnR w="12700">
                      <a:solidFill>
                        <a:srgbClr val="3797C6"/>
                      </a:solidFill>
                      <a:miter lim="400000"/>
                    </a:lnR>
                    <a:lnT w="12700">
                      <a:miter lim="400000"/>
                    </a:lnT>
                    <a:lnB w="12700">
                      <a:miter lim="400000"/>
                    </a:lnB>
                    <a:solidFill>
                      <a:srgbClr val="FFFFFF"/>
                    </a:solidFill>
                  </a:tcPr>
                </a:tc>
                <a:tc>
                  <a:txBody>
                    <a:bodyPr/>
                    <a:lstStyle/>
                    <a:p>
                      <a:pPr defTabSz="914400"/>
                      <a:r>
                        <a:rPr sz="3600">
                          <a:latin typeface="Helvetica Light"/>
                          <a:ea typeface="Helvetica Light"/>
                          <a:cs typeface="Helvetica Light"/>
                          <a:sym typeface="Helvetica Light"/>
                        </a:rPr>
                        <a:t>Operators</a:t>
                      </a:r>
                    </a:p>
                  </a:txBody>
                  <a:tcPr marL="50800" marR="50800" marT="50800" marB="50800" anchor="ctr" horzOverflow="overflow">
                    <a:lnL w="12700">
                      <a:solidFill>
                        <a:srgbClr val="3797C6"/>
                      </a:solidFill>
                      <a:miter lim="400000"/>
                    </a:lnL>
                    <a:lnR w="12700">
                      <a:miter lim="400000"/>
                    </a:lnR>
                    <a:lnT w="12700">
                      <a:miter lim="400000"/>
                    </a:lnT>
                    <a:lnB w="12700">
                      <a:miter lim="400000"/>
                    </a:lnB>
                    <a:solidFill>
                      <a:srgbClr val="FFFFFF"/>
                    </a:solidFill>
                  </a:tcPr>
                </a:tc>
                <a:extLst>
                  <a:ext uri="{0D108BD9-81ED-4DB2-BD59-A6C34878D82A}">
                    <a16:rowId xmlns:a16="http://schemas.microsoft.com/office/drawing/2014/main" val="10000"/>
                  </a:ext>
                </a:extLst>
              </a:tr>
              <a:tr h="1006961">
                <a:tc>
                  <a:txBody>
                    <a:bodyPr/>
                    <a:lstStyle/>
                    <a:p>
                      <a:pPr defTabSz="914400"/>
                      <a:r>
                        <a:rPr sz="3600">
                          <a:latin typeface="Helvetica Light"/>
                          <a:ea typeface="Helvetica Light"/>
                          <a:cs typeface="Helvetica Light"/>
                          <a:sym typeface="Helvetica Light"/>
                        </a:rPr>
                        <a:t>Waterfall</a:t>
                      </a:r>
                    </a:p>
                  </a:txBody>
                  <a:tcPr marL="50800" marR="50800" marT="50800" marB="50800" anchor="ctr" horzOverflow="overflow">
                    <a:lnL w="12700">
                      <a:miter lim="400000"/>
                    </a:lnL>
                    <a:lnR w="12700">
                      <a:solidFill>
                        <a:srgbClr val="3797C6"/>
                      </a:solidFill>
                      <a:miter lim="400000"/>
                    </a:lnR>
                    <a:lnT w="12700">
                      <a:miter lim="400000"/>
                    </a:lnT>
                    <a:lnB w="12700">
                      <a:miter lim="400000"/>
                    </a:lnB>
                  </a:tcPr>
                </a:tc>
                <a:tc>
                  <a:txBody>
                    <a:bodyPr/>
                    <a:lstStyle/>
                    <a:p>
                      <a:pPr defTabSz="914400">
                        <a:defRPr sz="3600">
                          <a:latin typeface="Helvetica Light"/>
                          <a:ea typeface="Helvetica Light"/>
                          <a:cs typeface="Helvetica Light"/>
                          <a:sym typeface="Helvetica Light"/>
                        </a:defRPr>
                      </a:pPr>
                      <a:endParaRPr/>
                    </a:p>
                  </a:txBody>
                  <a:tcPr marL="50800" marR="50800" marT="50800" marB="50800" anchor="ctr" horzOverflow="overflow">
                    <a:lnL w="12700">
                      <a:solidFill>
                        <a:srgbClr val="3797C6"/>
                      </a:solidFill>
                      <a:miter lim="400000"/>
                    </a:lnL>
                    <a:lnR w="12700">
                      <a:solidFill>
                        <a:srgbClr val="3797C6"/>
                      </a:solidFill>
                      <a:miter lim="400000"/>
                    </a:lnR>
                    <a:lnT w="12700">
                      <a:miter lim="400000"/>
                    </a:lnT>
                    <a:lnB w="12700">
                      <a:miter lim="400000"/>
                    </a:lnB>
                  </a:tcPr>
                </a:tc>
                <a:tc>
                  <a:txBody>
                    <a:bodyPr/>
                    <a:lstStyle/>
                    <a:p>
                      <a:pPr defTabSz="914400">
                        <a:defRPr sz="3600">
                          <a:latin typeface="Helvetica Light"/>
                          <a:ea typeface="Helvetica Light"/>
                          <a:cs typeface="Helvetica Light"/>
                          <a:sym typeface="Helvetica Light"/>
                        </a:defRPr>
                      </a:pPr>
                      <a:endParaRPr/>
                    </a:p>
                  </a:txBody>
                  <a:tcPr marL="50800" marR="50800" marT="50800" marB="50800" anchor="ctr" horzOverflow="overflow">
                    <a:lnL w="12700">
                      <a:solidFill>
                        <a:srgbClr val="3797C6"/>
                      </a:solidFill>
                      <a:miter lim="400000"/>
                    </a:lnL>
                    <a:lnR w="12700">
                      <a:miter lim="400000"/>
                    </a:lnR>
                    <a:lnT w="12700">
                      <a:miter lim="400000"/>
                    </a:lnT>
                    <a:lnB w="12700">
                      <a:miter lim="400000"/>
                    </a:lnB>
                  </a:tcPr>
                </a:tc>
                <a:extLst>
                  <a:ext uri="{0D108BD9-81ED-4DB2-BD59-A6C34878D82A}">
                    <a16:rowId xmlns:a16="http://schemas.microsoft.com/office/drawing/2014/main" val="10001"/>
                  </a:ext>
                </a:extLst>
              </a:tr>
              <a:tr h="1006961">
                <a:tc>
                  <a:txBody>
                    <a:bodyPr/>
                    <a:lstStyle/>
                    <a:p>
                      <a:pPr defTabSz="914400"/>
                      <a:r>
                        <a:rPr sz="3600">
                          <a:latin typeface="Helvetica Light"/>
                          <a:ea typeface="Helvetica Light"/>
                          <a:cs typeface="Helvetica Light"/>
                          <a:sym typeface="Helvetica Light"/>
                        </a:rPr>
                        <a:t>Agile</a:t>
                      </a:r>
                    </a:p>
                  </a:txBody>
                  <a:tcPr marL="50800" marR="50800" marT="50800" marB="50800" anchor="ctr" horzOverflow="overflow">
                    <a:lnL w="12700">
                      <a:miter lim="400000"/>
                    </a:lnL>
                    <a:lnR w="12700">
                      <a:solidFill>
                        <a:srgbClr val="3797C6"/>
                      </a:solidFill>
                      <a:miter lim="400000"/>
                    </a:lnR>
                    <a:lnT w="12700">
                      <a:miter lim="400000"/>
                    </a:lnT>
                    <a:lnB w="12700">
                      <a:miter lim="400000"/>
                    </a:lnB>
                    <a:solidFill>
                      <a:srgbClr val="FFFFFF"/>
                    </a:solidFill>
                  </a:tcPr>
                </a:tc>
                <a:tc>
                  <a:txBody>
                    <a:bodyPr/>
                    <a:lstStyle/>
                    <a:p>
                      <a:pPr defTabSz="914400">
                        <a:defRPr sz="3600">
                          <a:latin typeface="Helvetica Light"/>
                          <a:ea typeface="Helvetica Light"/>
                          <a:cs typeface="Helvetica Light"/>
                          <a:sym typeface="Helvetica Light"/>
                        </a:defRPr>
                      </a:pPr>
                      <a:endParaRPr/>
                    </a:p>
                  </a:txBody>
                  <a:tcPr marL="50800" marR="50800" marT="50800" marB="50800" anchor="ctr" horzOverflow="overflow">
                    <a:lnL w="12700">
                      <a:solidFill>
                        <a:srgbClr val="3797C6"/>
                      </a:solidFill>
                      <a:miter lim="400000"/>
                    </a:lnL>
                    <a:lnR w="12700">
                      <a:solidFill>
                        <a:srgbClr val="3797C6"/>
                      </a:solidFill>
                      <a:miter lim="400000"/>
                    </a:lnR>
                    <a:lnT w="12700">
                      <a:miter lim="400000"/>
                    </a:lnT>
                    <a:lnB w="12700">
                      <a:miter lim="400000"/>
                    </a:lnB>
                    <a:solidFill>
                      <a:srgbClr val="FFFFFF"/>
                    </a:solidFill>
                  </a:tcPr>
                </a:tc>
                <a:tc>
                  <a:txBody>
                    <a:bodyPr/>
                    <a:lstStyle/>
                    <a:p>
                      <a:pPr defTabSz="914400">
                        <a:defRPr sz="3600">
                          <a:latin typeface="Helvetica Light"/>
                          <a:ea typeface="Helvetica Light"/>
                          <a:cs typeface="Helvetica Light"/>
                          <a:sym typeface="Helvetica Light"/>
                        </a:defRPr>
                      </a:pPr>
                      <a:endParaRPr/>
                    </a:p>
                  </a:txBody>
                  <a:tcPr marL="50800" marR="50800" marT="50800" marB="50800" anchor="ctr" horzOverflow="overflow">
                    <a:lnL w="12700">
                      <a:solidFill>
                        <a:srgbClr val="3797C6"/>
                      </a:solidFill>
                      <a:miter lim="400000"/>
                    </a:lnL>
                    <a:lnR w="12700">
                      <a:miter lim="400000"/>
                    </a:lnR>
                    <a:lnT w="12700">
                      <a:miter lim="400000"/>
                    </a:lnT>
                    <a:lnB w="12700">
                      <a:miter lim="400000"/>
                    </a:lnB>
                    <a:solidFill>
                      <a:srgbClr val="FFFFFF"/>
                    </a:solidFill>
                  </a:tcPr>
                </a:tc>
                <a:extLst>
                  <a:ext uri="{0D108BD9-81ED-4DB2-BD59-A6C34878D82A}">
                    <a16:rowId xmlns:a16="http://schemas.microsoft.com/office/drawing/2014/main" val="10002"/>
                  </a:ext>
                </a:extLst>
              </a:tr>
              <a:tr h="1006961">
                <a:tc>
                  <a:txBody>
                    <a:bodyPr/>
                    <a:lstStyle/>
                    <a:p>
                      <a:pPr defTabSz="914400"/>
                      <a:r>
                        <a:rPr sz="3600">
                          <a:latin typeface="Helvetica Light"/>
                          <a:ea typeface="Helvetica Light"/>
                          <a:cs typeface="Helvetica Light"/>
                          <a:sym typeface="Helvetica Light"/>
                        </a:rPr>
                        <a:t>DevOps</a:t>
                      </a:r>
                    </a:p>
                  </a:txBody>
                  <a:tcPr marL="50800" marR="50800" marT="50800" marB="50800" anchor="ctr" horzOverflow="overflow">
                    <a:lnL w="12700">
                      <a:miter lim="400000"/>
                    </a:lnL>
                    <a:lnR w="12700">
                      <a:solidFill>
                        <a:srgbClr val="3797C6"/>
                      </a:solidFill>
                      <a:miter lim="400000"/>
                    </a:lnR>
                    <a:lnT w="12700">
                      <a:miter lim="400000"/>
                    </a:lnT>
                    <a:lnB w="12700">
                      <a:miter lim="400000"/>
                    </a:lnB>
                  </a:tcPr>
                </a:tc>
                <a:tc>
                  <a:txBody>
                    <a:bodyPr/>
                    <a:lstStyle/>
                    <a:p>
                      <a:pPr defTabSz="914400">
                        <a:defRPr sz="3600">
                          <a:latin typeface="Helvetica Light"/>
                          <a:ea typeface="Helvetica Light"/>
                          <a:cs typeface="Helvetica Light"/>
                          <a:sym typeface="Helvetica Light"/>
                        </a:defRPr>
                      </a:pPr>
                      <a:endParaRPr/>
                    </a:p>
                  </a:txBody>
                  <a:tcPr marL="50800" marR="50800" marT="50800" marB="50800" anchor="ctr" horzOverflow="overflow">
                    <a:lnL w="12700">
                      <a:solidFill>
                        <a:srgbClr val="3797C6"/>
                      </a:solidFill>
                      <a:miter lim="400000"/>
                    </a:lnL>
                    <a:lnR w="12700">
                      <a:solidFill>
                        <a:srgbClr val="3797C6"/>
                      </a:solidFill>
                      <a:miter lim="400000"/>
                    </a:lnR>
                    <a:lnT w="12700">
                      <a:miter lim="400000"/>
                    </a:lnT>
                    <a:lnB w="12700">
                      <a:miter lim="400000"/>
                    </a:lnB>
                  </a:tcPr>
                </a:tc>
                <a:tc>
                  <a:txBody>
                    <a:bodyPr/>
                    <a:lstStyle/>
                    <a:p>
                      <a:pPr defTabSz="914400">
                        <a:defRPr sz="3600">
                          <a:latin typeface="Helvetica Light"/>
                          <a:ea typeface="Helvetica Light"/>
                          <a:cs typeface="Helvetica Light"/>
                          <a:sym typeface="Helvetica Light"/>
                        </a:defRPr>
                      </a:pPr>
                      <a:endParaRPr/>
                    </a:p>
                  </a:txBody>
                  <a:tcPr marL="50800" marR="50800" marT="50800" marB="50800" anchor="ctr" horzOverflow="overflow">
                    <a:lnL w="12700">
                      <a:solidFill>
                        <a:srgbClr val="3797C6"/>
                      </a:solidFill>
                      <a:miter lim="400000"/>
                    </a:lnL>
                    <a:lnR w="12700">
                      <a:miter lim="400000"/>
                    </a:lnR>
                    <a:lnT w="12700">
                      <a:miter lim="400000"/>
                    </a:lnT>
                    <a:lnB w="12700">
                      <a:miter lim="400000"/>
                    </a:lnB>
                  </a:tcPr>
                </a:tc>
                <a:extLst>
                  <a:ext uri="{0D108BD9-81ED-4DB2-BD59-A6C34878D82A}">
                    <a16:rowId xmlns:a16="http://schemas.microsoft.com/office/drawing/2014/main" val="10003"/>
                  </a:ext>
                </a:extLst>
              </a:tr>
            </a:tbl>
          </a:graphicData>
        </a:graphic>
      </p:graphicFrame>
      <p:grpSp>
        <p:nvGrpSpPr>
          <p:cNvPr id="615" name="Group"/>
          <p:cNvGrpSpPr/>
          <p:nvPr/>
        </p:nvGrpSpPr>
        <p:grpSpPr>
          <a:xfrm>
            <a:off x="13653504" y="10340195"/>
            <a:ext cx="5505913" cy="1270003"/>
            <a:chOff x="0" y="0"/>
            <a:chExt cx="5505911" cy="1270001"/>
          </a:xfrm>
        </p:grpSpPr>
        <p:grpSp>
          <p:nvGrpSpPr>
            <p:cNvPr id="608" name="Test"/>
            <p:cNvGrpSpPr/>
            <p:nvPr/>
          </p:nvGrpSpPr>
          <p:grpSpPr>
            <a:xfrm>
              <a:off x="-1" y="-1"/>
              <a:ext cx="1270003" cy="1270003"/>
              <a:chOff x="0" y="0"/>
              <a:chExt cx="1270001" cy="1270001"/>
            </a:xfrm>
          </p:grpSpPr>
          <p:sp>
            <p:nvSpPr>
              <p:cNvPr id="606" name="Line"/>
              <p:cNvSpPr/>
              <p:nvPr/>
            </p:nvSpPr>
            <p:spPr>
              <a:xfrm>
                <a:off x="-1" y="0"/>
                <a:ext cx="1270002" cy="1270002"/>
              </a:xfrm>
              <a:prstGeom prst="line">
                <a:avLst/>
              </a:prstGeom>
              <a:solidFill>
                <a:srgbClr val="96CBB9"/>
              </a:solidFill>
              <a:ln w="12700" cap="flat">
                <a:noFill/>
                <a:miter lim="400000"/>
              </a:ln>
              <a:effectLst/>
            </p:spPr>
            <p:txBody>
              <a:bodyPr wrap="square" lIns="45718" tIns="45718" rIns="45718" bIns="45718" numCol="1" anchor="t">
                <a:noAutofit/>
              </a:bodyPr>
              <a:lstStyle/>
              <a:p>
                <a:endParaRPr/>
              </a:p>
            </p:txBody>
          </p:sp>
          <p:sp>
            <p:nvSpPr>
              <p:cNvPr id="607" name="Test"/>
              <p:cNvSpPr txBox="1"/>
              <p:nvPr/>
            </p:nvSpPr>
            <p:spPr>
              <a:xfrm>
                <a:off x="218314" y="334963"/>
                <a:ext cx="833374" cy="60007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numCol="1" anchor="ctr">
                <a:spAutoFit/>
              </a:bodyPr>
              <a:lstStyle>
                <a:lvl1pPr defTabSz="914400">
                  <a:defRPr sz="3000">
                    <a:solidFill>
                      <a:srgbClr val="000000"/>
                    </a:solidFill>
                    <a:latin typeface="Helvetica Light"/>
                    <a:ea typeface="Helvetica Light"/>
                    <a:cs typeface="Helvetica Light"/>
                    <a:sym typeface="Helvetica Light"/>
                  </a:defRPr>
                </a:lvl1pPr>
              </a:lstStyle>
              <a:p>
                <a:r>
                  <a:t>Test</a:t>
                </a:r>
              </a:p>
            </p:txBody>
          </p:sp>
        </p:grpSp>
        <p:grpSp>
          <p:nvGrpSpPr>
            <p:cNvPr id="611" name="Production"/>
            <p:cNvGrpSpPr/>
            <p:nvPr/>
          </p:nvGrpSpPr>
          <p:grpSpPr>
            <a:xfrm>
              <a:off x="3515060" y="-1"/>
              <a:ext cx="1990852" cy="1270003"/>
              <a:chOff x="0" y="0"/>
              <a:chExt cx="1990850" cy="1270001"/>
            </a:xfrm>
          </p:grpSpPr>
          <p:sp>
            <p:nvSpPr>
              <p:cNvPr id="609" name="Line"/>
              <p:cNvSpPr/>
              <p:nvPr/>
            </p:nvSpPr>
            <p:spPr>
              <a:xfrm>
                <a:off x="360424" y="0"/>
                <a:ext cx="1270002" cy="1270002"/>
              </a:xfrm>
              <a:prstGeom prst="line">
                <a:avLst/>
              </a:prstGeom>
              <a:solidFill>
                <a:srgbClr val="96CBB9"/>
              </a:solidFill>
              <a:ln w="12700" cap="flat">
                <a:noFill/>
                <a:miter lim="400000"/>
              </a:ln>
              <a:effectLst/>
            </p:spPr>
            <p:txBody>
              <a:bodyPr wrap="square" lIns="45718" tIns="45718" rIns="45718" bIns="45718" numCol="1" anchor="t">
                <a:noAutofit/>
              </a:bodyPr>
              <a:lstStyle/>
              <a:p>
                <a:endParaRPr/>
              </a:p>
            </p:txBody>
          </p:sp>
          <p:sp>
            <p:nvSpPr>
              <p:cNvPr id="610" name="Production"/>
              <p:cNvSpPr txBox="1"/>
              <p:nvPr/>
            </p:nvSpPr>
            <p:spPr>
              <a:xfrm>
                <a:off x="0" y="334963"/>
                <a:ext cx="1990851" cy="60007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numCol="1" anchor="ctr">
                <a:spAutoFit/>
              </a:bodyPr>
              <a:lstStyle>
                <a:lvl1pPr defTabSz="914400">
                  <a:defRPr sz="3000">
                    <a:solidFill>
                      <a:srgbClr val="000000"/>
                    </a:solidFill>
                    <a:latin typeface="Helvetica Light"/>
                    <a:ea typeface="Helvetica Light"/>
                    <a:cs typeface="Helvetica Light"/>
                    <a:sym typeface="Helvetica Light"/>
                  </a:defRPr>
                </a:lvl1pPr>
              </a:lstStyle>
              <a:p>
                <a:r>
                  <a:t>Production</a:t>
                </a:r>
              </a:p>
            </p:txBody>
          </p:sp>
        </p:grpSp>
        <p:grpSp>
          <p:nvGrpSpPr>
            <p:cNvPr id="614" name="Staging"/>
            <p:cNvGrpSpPr/>
            <p:nvPr/>
          </p:nvGrpSpPr>
          <p:grpSpPr>
            <a:xfrm>
              <a:off x="1540272" y="-1"/>
              <a:ext cx="1468120" cy="1270003"/>
              <a:chOff x="0" y="0"/>
              <a:chExt cx="1468119" cy="1270001"/>
            </a:xfrm>
          </p:grpSpPr>
          <p:sp>
            <p:nvSpPr>
              <p:cNvPr id="612" name="Line"/>
              <p:cNvSpPr/>
              <p:nvPr/>
            </p:nvSpPr>
            <p:spPr>
              <a:xfrm>
                <a:off x="99058" y="0"/>
                <a:ext cx="1270002" cy="1270002"/>
              </a:xfrm>
              <a:prstGeom prst="line">
                <a:avLst/>
              </a:prstGeom>
              <a:solidFill>
                <a:srgbClr val="96CBB9"/>
              </a:solidFill>
              <a:ln w="12700" cap="flat">
                <a:noFill/>
                <a:miter lim="400000"/>
              </a:ln>
              <a:effectLst/>
            </p:spPr>
            <p:txBody>
              <a:bodyPr wrap="square" lIns="45718" tIns="45718" rIns="45718" bIns="45718" numCol="1" anchor="t">
                <a:noAutofit/>
              </a:bodyPr>
              <a:lstStyle/>
              <a:p>
                <a:endParaRPr/>
              </a:p>
            </p:txBody>
          </p:sp>
          <p:sp>
            <p:nvSpPr>
              <p:cNvPr id="613" name="Staging"/>
              <p:cNvSpPr txBox="1"/>
              <p:nvPr/>
            </p:nvSpPr>
            <p:spPr>
              <a:xfrm>
                <a:off x="0" y="334963"/>
                <a:ext cx="1468119" cy="60007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numCol="1" anchor="ctr">
                <a:spAutoFit/>
              </a:bodyPr>
              <a:lstStyle>
                <a:lvl1pPr defTabSz="914400">
                  <a:defRPr sz="3000">
                    <a:solidFill>
                      <a:srgbClr val="000000"/>
                    </a:solidFill>
                    <a:latin typeface="Helvetica Light"/>
                    <a:ea typeface="Helvetica Light"/>
                    <a:cs typeface="Helvetica Light"/>
                    <a:sym typeface="Helvetica Light"/>
                  </a:defRPr>
                </a:lvl1pPr>
              </a:lstStyle>
              <a:p>
                <a:r>
                  <a:t>Staging</a:t>
                </a:r>
              </a:p>
            </p:txBody>
          </p:sp>
        </p:grpSp>
      </p:grpSp>
      <p:grpSp>
        <p:nvGrpSpPr>
          <p:cNvPr id="622" name="Group"/>
          <p:cNvGrpSpPr/>
          <p:nvPr/>
        </p:nvGrpSpPr>
        <p:grpSpPr>
          <a:xfrm>
            <a:off x="15163984" y="11223624"/>
            <a:ext cx="3965641" cy="1270002"/>
            <a:chOff x="0" y="0"/>
            <a:chExt cx="3965639" cy="1270000"/>
          </a:xfrm>
        </p:grpSpPr>
        <p:grpSp>
          <p:nvGrpSpPr>
            <p:cNvPr id="618" name="Production"/>
            <p:cNvGrpSpPr/>
            <p:nvPr/>
          </p:nvGrpSpPr>
          <p:grpSpPr>
            <a:xfrm>
              <a:off x="1974788" y="0"/>
              <a:ext cx="1990852" cy="1270001"/>
              <a:chOff x="0" y="0"/>
              <a:chExt cx="1990850" cy="1270000"/>
            </a:xfrm>
          </p:grpSpPr>
          <p:sp>
            <p:nvSpPr>
              <p:cNvPr id="616" name="Line"/>
              <p:cNvSpPr/>
              <p:nvPr/>
            </p:nvSpPr>
            <p:spPr>
              <a:xfrm>
                <a:off x="360424" y="0"/>
                <a:ext cx="1270002" cy="1270001"/>
              </a:xfrm>
              <a:prstGeom prst="line">
                <a:avLst/>
              </a:prstGeom>
              <a:solidFill>
                <a:srgbClr val="96CBB9"/>
              </a:solidFill>
              <a:ln w="12700" cap="flat">
                <a:noFill/>
                <a:miter lim="400000"/>
              </a:ln>
              <a:effectLst/>
            </p:spPr>
            <p:txBody>
              <a:bodyPr wrap="square" lIns="45718" tIns="45718" rIns="45718" bIns="45718" numCol="1" anchor="t">
                <a:noAutofit/>
              </a:bodyPr>
              <a:lstStyle/>
              <a:p>
                <a:endParaRPr/>
              </a:p>
            </p:txBody>
          </p:sp>
          <p:sp>
            <p:nvSpPr>
              <p:cNvPr id="617" name="Production"/>
              <p:cNvSpPr txBox="1"/>
              <p:nvPr/>
            </p:nvSpPr>
            <p:spPr>
              <a:xfrm>
                <a:off x="0" y="334963"/>
                <a:ext cx="1990851" cy="60007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numCol="1" anchor="ctr">
                <a:spAutoFit/>
              </a:bodyPr>
              <a:lstStyle>
                <a:lvl1pPr defTabSz="914400">
                  <a:defRPr sz="3000">
                    <a:solidFill>
                      <a:srgbClr val="000000"/>
                    </a:solidFill>
                    <a:latin typeface="Helvetica Light"/>
                    <a:ea typeface="Helvetica Light"/>
                    <a:cs typeface="Helvetica Light"/>
                    <a:sym typeface="Helvetica Light"/>
                  </a:defRPr>
                </a:lvl1pPr>
              </a:lstStyle>
              <a:p>
                <a:r>
                  <a:t>Production</a:t>
                </a:r>
              </a:p>
            </p:txBody>
          </p:sp>
        </p:grpSp>
        <p:grpSp>
          <p:nvGrpSpPr>
            <p:cNvPr id="621" name="Staging"/>
            <p:cNvGrpSpPr/>
            <p:nvPr/>
          </p:nvGrpSpPr>
          <p:grpSpPr>
            <a:xfrm>
              <a:off x="-1" y="0"/>
              <a:ext cx="1468121" cy="1270001"/>
              <a:chOff x="0" y="0"/>
              <a:chExt cx="1468119" cy="1270000"/>
            </a:xfrm>
          </p:grpSpPr>
          <p:sp>
            <p:nvSpPr>
              <p:cNvPr id="619" name="Line"/>
              <p:cNvSpPr/>
              <p:nvPr/>
            </p:nvSpPr>
            <p:spPr>
              <a:xfrm>
                <a:off x="99058" y="0"/>
                <a:ext cx="1270002" cy="1270001"/>
              </a:xfrm>
              <a:prstGeom prst="line">
                <a:avLst/>
              </a:prstGeom>
              <a:solidFill>
                <a:srgbClr val="96CBB9"/>
              </a:solidFill>
              <a:ln w="12700" cap="flat">
                <a:noFill/>
                <a:miter lim="400000"/>
              </a:ln>
              <a:effectLst/>
            </p:spPr>
            <p:txBody>
              <a:bodyPr wrap="square" lIns="45718" tIns="45718" rIns="45718" bIns="45718" numCol="1" anchor="t">
                <a:noAutofit/>
              </a:bodyPr>
              <a:lstStyle/>
              <a:p>
                <a:endParaRPr/>
              </a:p>
            </p:txBody>
          </p:sp>
          <p:sp>
            <p:nvSpPr>
              <p:cNvPr id="620" name="Staging"/>
              <p:cNvSpPr txBox="1"/>
              <p:nvPr/>
            </p:nvSpPr>
            <p:spPr>
              <a:xfrm>
                <a:off x="0" y="334963"/>
                <a:ext cx="1468119" cy="60007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numCol="1" anchor="ctr">
                <a:spAutoFit/>
              </a:bodyPr>
              <a:lstStyle>
                <a:lvl1pPr defTabSz="914400">
                  <a:defRPr sz="3000">
                    <a:solidFill>
                      <a:srgbClr val="000000"/>
                    </a:solidFill>
                    <a:latin typeface="Helvetica Light"/>
                    <a:ea typeface="Helvetica Light"/>
                    <a:cs typeface="Helvetica Light"/>
                    <a:sym typeface="Helvetica Light"/>
                  </a:defRPr>
                </a:lvl1pPr>
              </a:lstStyle>
              <a:p>
                <a:r>
                  <a:t>Staging</a:t>
                </a:r>
              </a:p>
            </p:txBody>
          </p:sp>
        </p:grpSp>
      </p:grpSp>
      <p:sp>
        <p:nvSpPr>
          <p:cNvPr id="623" name="Test"/>
          <p:cNvSpPr txBox="1"/>
          <p:nvPr/>
        </p:nvSpPr>
        <p:spPr>
          <a:xfrm>
            <a:off x="7435484" y="11558586"/>
            <a:ext cx="833374" cy="600075"/>
          </a:xfrm>
          <a:prstGeom prst="rect">
            <a:avLst/>
          </a:prstGeom>
          <a:solidFill>
            <a:srgbClr val="96CBB9"/>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anchor="ctr">
            <a:spAutoFit/>
          </a:bodyPr>
          <a:lstStyle>
            <a:lvl1pPr defTabSz="914400">
              <a:defRPr sz="3000">
                <a:solidFill>
                  <a:srgbClr val="000000"/>
                </a:solidFill>
                <a:latin typeface="Helvetica Light"/>
                <a:ea typeface="Helvetica Light"/>
                <a:cs typeface="Helvetica Light"/>
                <a:sym typeface="Helvetica Light"/>
              </a:defRPr>
            </a:lvl1pPr>
          </a:lstStyle>
          <a:p>
            <a:r>
              <a:t>Test</a:t>
            </a:r>
          </a:p>
        </p:txBody>
      </p:sp>
      <p:grpSp>
        <p:nvGrpSpPr>
          <p:cNvPr id="630" name="Group"/>
          <p:cNvGrpSpPr/>
          <p:nvPr/>
        </p:nvGrpSpPr>
        <p:grpSpPr>
          <a:xfrm>
            <a:off x="7137185" y="12295187"/>
            <a:ext cx="2794081" cy="1270002"/>
            <a:chOff x="0" y="0"/>
            <a:chExt cx="2794079" cy="1270001"/>
          </a:xfrm>
        </p:grpSpPr>
        <p:grpSp>
          <p:nvGrpSpPr>
            <p:cNvPr id="626" name="Staging"/>
            <p:cNvGrpSpPr/>
            <p:nvPr/>
          </p:nvGrpSpPr>
          <p:grpSpPr>
            <a:xfrm>
              <a:off x="1325960" y="-1"/>
              <a:ext cx="1468120" cy="1270003"/>
              <a:chOff x="0" y="0"/>
              <a:chExt cx="1468119" cy="1270001"/>
            </a:xfrm>
          </p:grpSpPr>
          <p:sp>
            <p:nvSpPr>
              <p:cNvPr id="624" name="Line"/>
              <p:cNvSpPr/>
              <p:nvPr/>
            </p:nvSpPr>
            <p:spPr>
              <a:xfrm>
                <a:off x="99058" y="0"/>
                <a:ext cx="1270003" cy="1270002"/>
              </a:xfrm>
              <a:prstGeom prst="line">
                <a:avLst/>
              </a:prstGeom>
              <a:solidFill>
                <a:srgbClr val="96CBB9"/>
              </a:solidFill>
              <a:ln w="12700" cap="flat">
                <a:noFill/>
                <a:miter lim="400000"/>
              </a:ln>
              <a:effectLst/>
            </p:spPr>
            <p:txBody>
              <a:bodyPr wrap="square" lIns="45718" tIns="45718" rIns="45718" bIns="45718" numCol="1" anchor="t">
                <a:noAutofit/>
              </a:bodyPr>
              <a:lstStyle/>
              <a:p>
                <a:endParaRPr/>
              </a:p>
            </p:txBody>
          </p:sp>
          <p:sp>
            <p:nvSpPr>
              <p:cNvPr id="625" name="Staging"/>
              <p:cNvSpPr txBox="1"/>
              <p:nvPr/>
            </p:nvSpPr>
            <p:spPr>
              <a:xfrm>
                <a:off x="0" y="334963"/>
                <a:ext cx="1468119" cy="60007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numCol="1" anchor="ctr">
                <a:spAutoFit/>
              </a:bodyPr>
              <a:lstStyle>
                <a:lvl1pPr defTabSz="914400">
                  <a:defRPr sz="3000">
                    <a:solidFill>
                      <a:srgbClr val="000000"/>
                    </a:solidFill>
                    <a:latin typeface="Helvetica Light"/>
                    <a:ea typeface="Helvetica Light"/>
                    <a:cs typeface="Helvetica Light"/>
                    <a:sym typeface="Helvetica Light"/>
                  </a:defRPr>
                </a:lvl1pPr>
              </a:lstStyle>
              <a:p>
                <a:r>
                  <a:t>Staging</a:t>
                </a:r>
              </a:p>
            </p:txBody>
          </p:sp>
        </p:grpSp>
        <p:grpSp>
          <p:nvGrpSpPr>
            <p:cNvPr id="629" name="Test"/>
            <p:cNvGrpSpPr/>
            <p:nvPr/>
          </p:nvGrpSpPr>
          <p:grpSpPr>
            <a:xfrm>
              <a:off x="-1" y="-1"/>
              <a:ext cx="1270003" cy="1270003"/>
              <a:chOff x="0" y="0"/>
              <a:chExt cx="1270001" cy="1270001"/>
            </a:xfrm>
          </p:grpSpPr>
          <p:sp>
            <p:nvSpPr>
              <p:cNvPr id="627" name="Line"/>
              <p:cNvSpPr/>
              <p:nvPr/>
            </p:nvSpPr>
            <p:spPr>
              <a:xfrm>
                <a:off x="0" y="0"/>
                <a:ext cx="1270002" cy="1270002"/>
              </a:xfrm>
              <a:prstGeom prst="line">
                <a:avLst/>
              </a:prstGeom>
              <a:solidFill>
                <a:srgbClr val="96CBB9"/>
              </a:solidFill>
              <a:ln w="12700" cap="flat">
                <a:noFill/>
                <a:miter lim="400000"/>
              </a:ln>
              <a:effectLst/>
            </p:spPr>
            <p:txBody>
              <a:bodyPr wrap="square" lIns="45718" tIns="45718" rIns="45718" bIns="45718" numCol="1" anchor="t">
                <a:noAutofit/>
              </a:bodyPr>
              <a:lstStyle/>
              <a:p>
                <a:endParaRPr/>
              </a:p>
            </p:txBody>
          </p:sp>
          <p:sp>
            <p:nvSpPr>
              <p:cNvPr id="628" name="Test"/>
              <p:cNvSpPr txBox="1"/>
              <p:nvPr/>
            </p:nvSpPr>
            <p:spPr>
              <a:xfrm>
                <a:off x="218314" y="334963"/>
                <a:ext cx="833374" cy="60007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numCol="1" anchor="ctr">
                <a:spAutoFit/>
              </a:bodyPr>
              <a:lstStyle>
                <a:lvl1pPr defTabSz="914400">
                  <a:defRPr sz="3000">
                    <a:solidFill>
                      <a:srgbClr val="000000"/>
                    </a:solidFill>
                    <a:latin typeface="Helvetica Light"/>
                    <a:ea typeface="Helvetica Light"/>
                    <a:cs typeface="Helvetica Light"/>
                    <a:sym typeface="Helvetica Light"/>
                  </a:defRPr>
                </a:lvl1pPr>
              </a:lstStyle>
              <a:p>
                <a:r>
                  <a:t>Test</a:t>
                </a:r>
              </a:p>
            </p:txBody>
          </p:sp>
        </p:grpSp>
      </p:grpSp>
      <p:sp>
        <p:nvSpPr>
          <p:cNvPr id="631" name="Production"/>
          <p:cNvSpPr txBox="1"/>
          <p:nvPr/>
        </p:nvSpPr>
        <p:spPr>
          <a:xfrm>
            <a:off x="16518667" y="12630149"/>
            <a:ext cx="1990852" cy="600075"/>
          </a:xfrm>
          <a:prstGeom prst="rect">
            <a:avLst/>
          </a:prstGeom>
          <a:solidFill>
            <a:srgbClr val="96CBB9"/>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anchor="ctr">
            <a:spAutoFit/>
          </a:bodyPr>
          <a:lstStyle>
            <a:lvl1pPr defTabSz="914400">
              <a:defRPr sz="3000">
                <a:solidFill>
                  <a:srgbClr val="000000"/>
                </a:solidFill>
                <a:latin typeface="Helvetica Light"/>
                <a:ea typeface="Helvetica Light"/>
                <a:cs typeface="Helvetica Light"/>
                <a:sym typeface="Helvetica Light"/>
              </a:defRPr>
            </a:lvl1pPr>
          </a:lstStyle>
          <a:p>
            <a:r>
              <a:t>Production</a:t>
            </a:r>
          </a:p>
        </p:txBody>
      </p:sp>
      <p:sp>
        <p:nvSpPr>
          <p:cNvPr id="632" name="Production"/>
          <p:cNvSpPr txBox="1"/>
          <p:nvPr/>
        </p:nvSpPr>
        <p:spPr>
          <a:xfrm>
            <a:off x="10375041" y="12630149"/>
            <a:ext cx="1990852" cy="600075"/>
          </a:xfrm>
          <a:prstGeom prst="rect">
            <a:avLst/>
          </a:prstGeom>
          <a:solidFill>
            <a:srgbClr val="96CBB9">
              <a:alpha val="41018"/>
            </a:srgb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anchor="ctr">
            <a:spAutoFit/>
          </a:bodyPr>
          <a:lstStyle>
            <a:lvl1pPr defTabSz="914400">
              <a:defRPr sz="3000">
                <a:solidFill>
                  <a:srgbClr val="000000"/>
                </a:solidFill>
                <a:latin typeface="Helvetica Light"/>
                <a:ea typeface="Helvetica Light"/>
                <a:cs typeface="Helvetica Light"/>
                <a:sym typeface="Helvetica Light"/>
              </a:defRPr>
            </a:lvl1pPr>
          </a:lstStyle>
          <a:p>
            <a:r>
              <a:t>Production</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6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6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p:tmAbs val="0"/>
                                  </p:iterate>
                                  <p:childTnLst>
                                    <p:set>
                                      <p:cBhvr>
                                        <p:cTn id="14" fill="hold"/>
                                        <p:tgtEl>
                                          <p:spTgt spid="6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iterate>
                                    <p:tmAbs val="0"/>
                                  </p:iterate>
                                  <p:childTnLst>
                                    <p:set>
                                      <p:cBhvr>
                                        <p:cTn id="18" fill="hold"/>
                                        <p:tgtEl>
                                          <p:spTgt spid="60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iterate>
                                    <p:tmAbs val="0"/>
                                  </p:iterate>
                                  <p:childTnLst>
                                    <p:set>
                                      <p:cBhvr>
                                        <p:cTn id="22" fill="hold"/>
                                        <p:tgtEl>
                                          <p:spTgt spid="6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iterate>
                                    <p:tmAbs val="0"/>
                                  </p:iterate>
                                  <p:childTnLst>
                                    <p:set>
                                      <p:cBhvr>
                                        <p:cTn id="26" fill="hold"/>
                                        <p:tgtEl>
                                          <p:spTgt spid="63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iterate>
                                    <p:tmAbs val="0"/>
                                  </p:iterate>
                                  <p:childTnLst>
                                    <p:set>
                                      <p:cBhvr>
                                        <p:cTn id="30" fill="hold"/>
                                        <p:tgtEl>
                                          <p:spTgt spid="6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5" grpId="0" animBg="1" advAuto="0"/>
      <p:bldP spid="615" grpId="0" animBg="1" advAuto="0"/>
      <p:bldP spid="622" grpId="0" animBg="1" advAuto="0"/>
      <p:bldP spid="623" grpId="0" animBg="1" advAuto="0"/>
      <p:bldP spid="630" grpId="0" animBg="1" advAuto="0"/>
      <p:bldP spid="631" grpId="0" animBg="1" advAuto="0"/>
      <p:bldP spid="632" grpId="0" animBg="1" advAuto="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6" name="Release Pipelines"/>
          <p:cNvSpPr txBox="1">
            <a:spLocks noGrp="1"/>
          </p:cNvSpPr>
          <p:nvPr>
            <p:ph type="title"/>
          </p:nvPr>
        </p:nvSpPr>
        <p:spPr>
          <a:xfrm>
            <a:off x="1206500" y="1079499"/>
            <a:ext cx="21971000" cy="1433165"/>
          </a:xfrm>
          <a:prstGeom prst="rect">
            <a:avLst/>
          </a:prstGeom>
        </p:spPr>
        <p:txBody>
          <a:bodyPr/>
          <a:lstStyle>
            <a:lvl1pPr>
              <a:defRPr spc="-200"/>
            </a:lvl1pPr>
          </a:lstStyle>
          <a:p>
            <a:r>
              <a:t>Release Pipelines</a:t>
            </a:r>
          </a:p>
        </p:txBody>
      </p:sp>
      <p:sp>
        <p:nvSpPr>
          <p:cNvPr id="637" name="How quickly is my change deployed?"/>
          <p:cNvSpPr txBox="1">
            <a:spLocks noGrp="1"/>
          </p:cNvSpPr>
          <p:nvPr>
            <p:ph type="body" sz="quarter" idx="1"/>
          </p:nvPr>
        </p:nvSpPr>
        <p:spPr>
          <a:xfrm>
            <a:off x="1206500" y="2372961"/>
            <a:ext cx="21971000" cy="934780"/>
          </a:xfrm>
          <a:prstGeom prst="rect">
            <a:avLst/>
          </a:prstGeom>
        </p:spPr>
        <p:txBody>
          <a:bodyPr/>
          <a:lstStyle/>
          <a:p>
            <a:r>
              <a:t>How quickly is my change deployed?</a:t>
            </a:r>
          </a:p>
        </p:txBody>
      </p:sp>
      <p:sp>
        <p:nvSpPr>
          <p:cNvPr id="638" name="Even if you are deploying every day, you still have some latency…"/>
          <p:cNvSpPr txBox="1">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t>Even if you are deploying every day, you still have some latency</a:t>
            </a:r>
          </a:p>
          <a:p>
            <a:r>
              <a:t>A new feature I develop today won't be released today</a:t>
            </a:r>
          </a:p>
          <a:p>
            <a:r>
              <a:t>But, a new feature I develop today can begin the </a:t>
            </a:r>
            <a:r>
              <a:rPr b="1"/>
              <a:t>release pipeline </a:t>
            </a:r>
            <a:r>
              <a:t>today (minimizes risk)</a:t>
            </a:r>
          </a:p>
          <a:p>
            <a:pPr>
              <a:defRPr b="1"/>
            </a:pPr>
            <a:r>
              <a:t>Release Engineer</a:t>
            </a:r>
            <a:r>
              <a:rPr b="0"/>
              <a:t>: gatekeeper who decides when something is ready to go out, oversees the actual deployment process</a:t>
            </a:r>
          </a:p>
        </p:txBody>
      </p:sp>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2" name="Deployment Example: Facebook.com"/>
          <p:cNvSpPr txBox="1">
            <a:spLocks noGrp="1"/>
          </p:cNvSpPr>
          <p:nvPr>
            <p:ph type="title"/>
          </p:nvPr>
        </p:nvSpPr>
        <p:spPr>
          <a:xfrm>
            <a:off x="1206500" y="1079499"/>
            <a:ext cx="21971000" cy="1433165"/>
          </a:xfrm>
          <a:prstGeom prst="rect">
            <a:avLst/>
          </a:prstGeom>
        </p:spPr>
        <p:txBody>
          <a:bodyPr/>
          <a:lstStyle>
            <a:lvl1pPr>
              <a:defRPr spc="-200"/>
            </a:lvl1pPr>
          </a:lstStyle>
          <a:p>
            <a:r>
              <a:t>Deployment Example: Facebook.com</a:t>
            </a:r>
          </a:p>
        </p:txBody>
      </p:sp>
      <p:sp>
        <p:nvSpPr>
          <p:cNvPr id="643" name="Pre-2016"/>
          <p:cNvSpPr txBox="1">
            <a:spLocks noGrp="1"/>
          </p:cNvSpPr>
          <p:nvPr>
            <p:ph type="body" sz="quarter" idx="1"/>
          </p:nvPr>
        </p:nvSpPr>
        <p:spPr>
          <a:xfrm>
            <a:off x="1206500" y="2372961"/>
            <a:ext cx="21971000" cy="934780"/>
          </a:xfrm>
          <a:prstGeom prst="rect">
            <a:avLst/>
          </a:prstGeom>
        </p:spPr>
        <p:txBody>
          <a:bodyPr/>
          <a:lstStyle/>
          <a:p>
            <a:r>
              <a:t>Pre-2016</a:t>
            </a:r>
          </a:p>
        </p:txBody>
      </p:sp>
      <p:sp>
        <p:nvSpPr>
          <p:cNvPr id="644" name="Slide bullet text"/>
          <p:cNvSpPr txBox="1">
            <a:spLocks noGrp="1"/>
          </p:cNvSpPr>
          <p:nvPr>
            <p:ph type="body" idx="21"/>
          </p:nvPr>
        </p:nvSpPr>
        <p:spPr>
          <a:prstGeom prst="rect">
            <a:avLst/>
          </a:prstGeom>
        </p:spPr>
        <p:txBody>
          <a:bodyPr/>
          <a:lstStyle/>
          <a:p>
            <a:endParaRPr/>
          </a:p>
        </p:txBody>
      </p:sp>
      <p:grpSp>
        <p:nvGrpSpPr>
          <p:cNvPr id="647" name="~1 week of development"/>
          <p:cNvGrpSpPr/>
          <p:nvPr/>
        </p:nvGrpSpPr>
        <p:grpSpPr>
          <a:xfrm>
            <a:off x="11920773" y="6567157"/>
            <a:ext cx="8175689" cy="535783"/>
            <a:chOff x="0" y="0"/>
            <a:chExt cx="8175687" cy="535781"/>
          </a:xfrm>
        </p:grpSpPr>
        <p:sp>
          <p:nvSpPr>
            <p:cNvPr id="645" name="Rounded Rectangle"/>
            <p:cNvSpPr/>
            <p:nvPr/>
          </p:nvSpPr>
          <p:spPr>
            <a:xfrm>
              <a:off x="0" y="0"/>
              <a:ext cx="8175688" cy="535782"/>
            </a:xfrm>
            <a:prstGeom prst="roundRect">
              <a:avLst>
                <a:gd name="adj" fmla="val 50000"/>
              </a:avLst>
            </a:prstGeom>
            <a:solidFill>
              <a:srgbClr val="A92633">
                <a:alpha val="31880"/>
              </a:srgbClr>
            </a:solidFill>
            <a:ln w="12700" cap="flat">
              <a:noFill/>
              <a:miter lim="400000"/>
            </a:ln>
            <a:effectLst>
              <a:outerShdw blurRad="50800" dist="25400" dir="5400000" rotWithShape="0">
                <a:srgbClr val="000000">
                  <a:alpha val="50000"/>
                </a:srgbClr>
              </a:outerShdw>
            </a:effectLst>
          </p:spPr>
          <p:txBody>
            <a:bodyPr wrap="square" lIns="50800" tIns="50800" rIns="50800" bIns="50800" numCol="1" anchor="ctr">
              <a:noAutofit/>
            </a:bodyPr>
            <a:lstStyle/>
            <a:p>
              <a:pPr defTabSz="821530">
                <a:defRPr sz="2200">
                  <a:solidFill>
                    <a:srgbClr val="FFFFFF"/>
                  </a:solidFill>
                  <a:latin typeface="Helvetica Light"/>
                  <a:ea typeface="Helvetica Light"/>
                  <a:cs typeface="Helvetica Light"/>
                  <a:sym typeface="Helvetica Light"/>
                </a:defRPr>
              </a:pPr>
              <a:endParaRPr/>
            </a:p>
          </p:txBody>
        </p:sp>
        <p:sp>
          <p:nvSpPr>
            <p:cNvPr id="646" name="~1 week of development"/>
            <p:cNvSpPr txBox="1"/>
            <p:nvPr/>
          </p:nvSpPr>
          <p:spPr>
            <a:xfrm>
              <a:off x="78462" y="31354"/>
              <a:ext cx="8018764" cy="47307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6" tIns="71436" rIns="71436" bIns="71436" numCol="1" anchor="ctr">
              <a:spAutoFit/>
            </a:bodyPr>
            <a:lstStyle>
              <a:lvl1pPr defTabSz="821530">
                <a:defRPr sz="2200">
                  <a:solidFill>
                    <a:srgbClr val="FFFFFF"/>
                  </a:solidFill>
                  <a:latin typeface="Helvetica Light"/>
                  <a:ea typeface="Helvetica Light"/>
                  <a:cs typeface="Helvetica Light"/>
                  <a:sym typeface="Helvetica Light"/>
                </a:defRPr>
              </a:lvl1pPr>
            </a:lstStyle>
            <a:p>
              <a:r>
                <a:t>~1 week of development</a:t>
              </a:r>
            </a:p>
          </p:txBody>
        </p:sp>
      </p:grpSp>
      <p:grpSp>
        <p:nvGrpSpPr>
          <p:cNvPr id="650" name="Group"/>
          <p:cNvGrpSpPr/>
          <p:nvPr/>
        </p:nvGrpSpPr>
        <p:grpSpPr>
          <a:xfrm>
            <a:off x="14966858" y="9197578"/>
            <a:ext cx="2700445" cy="4055138"/>
            <a:chOff x="0" y="0"/>
            <a:chExt cx="2700443" cy="4055137"/>
          </a:xfrm>
        </p:grpSpPr>
        <p:sp>
          <p:nvSpPr>
            <p:cNvPr id="648" name="3x Daily"/>
            <p:cNvSpPr txBox="1"/>
            <p:nvPr/>
          </p:nvSpPr>
          <p:spPr>
            <a:xfrm>
              <a:off x="919066" y="3366163"/>
              <a:ext cx="1781378" cy="68897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numCol="1" anchor="ctr">
              <a:spAutoFit/>
            </a:bodyPr>
            <a:lstStyle>
              <a:lvl1pPr defTabSz="821530">
                <a:defRPr sz="3600">
                  <a:solidFill>
                    <a:srgbClr val="000000"/>
                  </a:solidFill>
                  <a:latin typeface="Helvetica Light"/>
                  <a:ea typeface="Helvetica Light"/>
                  <a:cs typeface="Helvetica Light"/>
                  <a:sym typeface="Helvetica Light"/>
                </a:defRPr>
              </a:lvl1pPr>
            </a:lstStyle>
            <a:p>
              <a:r>
                <a:t>3x Daily</a:t>
              </a:r>
            </a:p>
          </p:txBody>
        </p:sp>
        <p:sp>
          <p:nvSpPr>
            <p:cNvPr id="649" name="Line"/>
            <p:cNvSpPr/>
            <p:nvPr/>
          </p:nvSpPr>
          <p:spPr>
            <a:xfrm flipH="1">
              <a:off x="0" y="0"/>
              <a:ext cx="2" cy="2579829"/>
            </a:xfrm>
            <a:prstGeom prst="line">
              <a:avLst/>
            </a:prstGeom>
            <a:noFill/>
            <a:ln w="50800" cap="flat">
              <a:solidFill>
                <a:srgbClr val="008400"/>
              </a:solidFill>
              <a:custDash>
                <a:ds d="200000" sp="200000"/>
              </a:custDash>
              <a:miter lim="400000"/>
              <a:tailEnd type="triangle" w="med" len="med"/>
            </a:ln>
            <a:effectLst/>
          </p:spPr>
          <p:txBody>
            <a:bodyPr wrap="square" lIns="45718" tIns="45718" rIns="45718" bIns="45718" numCol="1" anchor="t">
              <a:noAutofit/>
            </a:bodyPr>
            <a:lstStyle/>
            <a:p>
              <a:endParaRPr/>
            </a:p>
          </p:txBody>
        </p:sp>
      </p:grpSp>
      <p:sp>
        <p:nvSpPr>
          <p:cNvPr id="651" name="Line"/>
          <p:cNvSpPr/>
          <p:nvPr/>
        </p:nvSpPr>
        <p:spPr>
          <a:xfrm>
            <a:off x="16488694" y="9197578"/>
            <a:ext cx="2" cy="2579829"/>
          </a:xfrm>
          <a:prstGeom prst="line">
            <a:avLst/>
          </a:prstGeom>
          <a:ln w="50800">
            <a:solidFill>
              <a:srgbClr val="008400"/>
            </a:solidFill>
            <a:custDash>
              <a:ds d="200000" sp="200000"/>
            </a:custDash>
            <a:miter lim="400000"/>
            <a:tailEnd type="triangle"/>
          </a:ln>
        </p:spPr>
        <p:txBody>
          <a:bodyPr lIns="45718" tIns="45718" rIns="45718" bIns="45718"/>
          <a:lstStyle/>
          <a:p>
            <a:endParaRPr/>
          </a:p>
        </p:txBody>
      </p:sp>
      <p:sp>
        <p:nvSpPr>
          <p:cNvPr id="652" name="Line"/>
          <p:cNvSpPr/>
          <p:nvPr/>
        </p:nvSpPr>
        <p:spPr>
          <a:xfrm>
            <a:off x="17978355" y="9197578"/>
            <a:ext cx="2" cy="2579829"/>
          </a:xfrm>
          <a:prstGeom prst="line">
            <a:avLst/>
          </a:prstGeom>
          <a:ln w="50800">
            <a:solidFill>
              <a:srgbClr val="008400"/>
            </a:solidFill>
            <a:custDash>
              <a:ds d="200000" sp="200000"/>
            </a:custDash>
            <a:miter lim="400000"/>
            <a:tailEnd type="triangle"/>
          </a:ln>
        </p:spPr>
        <p:txBody>
          <a:bodyPr lIns="45718" tIns="45718" rIns="45718" bIns="45718"/>
          <a:lstStyle/>
          <a:p>
            <a:endParaRPr/>
          </a:p>
        </p:txBody>
      </p:sp>
      <p:sp>
        <p:nvSpPr>
          <p:cNvPr id="653" name="Line"/>
          <p:cNvSpPr/>
          <p:nvPr/>
        </p:nvSpPr>
        <p:spPr>
          <a:xfrm>
            <a:off x="19468016" y="9197578"/>
            <a:ext cx="2" cy="2579829"/>
          </a:xfrm>
          <a:prstGeom prst="line">
            <a:avLst/>
          </a:prstGeom>
          <a:ln w="50800">
            <a:solidFill>
              <a:srgbClr val="008400"/>
            </a:solidFill>
            <a:custDash>
              <a:ds d="200000" sp="200000"/>
            </a:custDash>
            <a:miter lim="400000"/>
            <a:tailEnd type="triangle"/>
          </a:ln>
        </p:spPr>
        <p:txBody>
          <a:bodyPr lIns="45718" tIns="45718" rIns="45718" bIns="45718"/>
          <a:lstStyle/>
          <a:p>
            <a:endParaRPr/>
          </a:p>
        </p:txBody>
      </p:sp>
      <p:grpSp>
        <p:nvGrpSpPr>
          <p:cNvPr id="663" name="Group"/>
          <p:cNvGrpSpPr/>
          <p:nvPr/>
        </p:nvGrpSpPr>
        <p:grpSpPr>
          <a:xfrm>
            <a:off x="7739908" y="7375921"/>
            <a:ext cx="13689621" cy="3478467"/>
            <a:chOff x="0" y="0"/>
            <a:chExt cx="13689620" cy="3478465"/>
          </a:xfrm>
        </p:grpSpPr>
        <p:grpSp>
          <p:nvGrpSpPr>
            <p:cNvPr id="656" name="Stabilize"/>
            <p:cNvGrpSpPr/>
            <p:nvPr/>
          </p:nvGrpSpPr>
          <p:grpSpPr>
            <a:xfrm>
              <a:off x="4127288" y="1280782"/>
              <a:ext cx="2501710" cy="535783"/>
              <a:chOff x="0" y="0"/>
              <a:chExt cx="2501709" cy="535782"/>
            </a:xfrm>
          </p:grpSpPr>
          <p:sp>
            <p:nvSpPr>
              <p:cNvPr id="654" name="Rounded Rectangle"/>
              <p:cNvSpPr/>
              <p:nvPr/>
            </p:nvSpPr>
            <p:spPr>
              <a:xfrm>
                <a:off x="0" y="0"/>
                <a:ext cx="2501710" cy="535783"/>
              </a:xfrm>
              <a:prstGeom prst="roundRect">
                <a:avLst>
                  <a:gd name="adj" fmla="val 50000"/>
                </a:avLst>
              </a:prstGeom>
              <a:solidFill>
                <a:srgbClr val="516D7C"/>
              </a:solidFill>
              <a:ln w="12700" cap="flat">
                <a:noFill/>
                <a:miter lim="400000"/>
              </a:ln>
              <a:effectLst>
                <a:outerShdw blurRad="50800" dist="25400" dir="5400000" rotWithShape="0">
                  <a:srgbClr val="000000">
                    <a:alpha val="50000"/>
                  </a:srgbClr>
                </a:outerShdw>
              </a:effectLst>
            </p:spPr>
            <p:txBody>
              <a:bodyPr wrap="square" lIns="50800" tIns="50800" rIns="50800" bIns="50800" numCol="1" anchor="ctr">
                <a:noAutofit/>
              </a:bodyPr>
              <a:lstStyle/>
              <a:p>
                <a:pPr defTabSz="821530">
                  <a:defRPr sz="2200">
                    <a:solidFill>
                      <a:srgbClr val="FFFFFF"/>
                    </a:solidFill>
                    <a:latin typeface="Helvetica Light"/>
                    <a:ea typeface="Helvetica Light"/>
                    <a:cs typeface="Helvetica Light"/>
                    <a:sym typeface="Helvetica Light"/>
                  </a:defRPr>
                </a:pPr>
                <a:endParaRPr/>
              </a:p>
            </p:txBody>
          </p:sp>
          <p:sp>
            <p:nvSpPr>
              <p:cNvPr id="655" name="Stabilize"/>
              <p:cNvSpPr txBox="1"/>
              <p:nvPr/>
            </p:nvSpPr>
            <p:spPr>
              <a:xfrm>
                <a:off x="78462" y="31354"/>
                <a:ext cx="2344785" cy="47307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6" tIns="71436" rIns="71436" bIns="71436" numCol="1" anchor="ctr">
                <a:spAutoFit/>
              </a:bodyPr>
              <a:lstStyle>
                <a:lvl1pPr defTabSz="821530">
                  <a:defRPr sz="2200">
                    <a:solidFill>
                      <a:srgbClr val="FFFFFF"/>
                    </a:solidFill>
                    <a:latin typeface="Helvetica Light"/>
                    <a:ea typeface="Helvetica Light"/>
                    <a:cs typeface="Helvetica Light"/>
                    <a:sym typeface="Helvetica Light"/>
                  </a:defRPr>
                </a:lvl1pPr>
              </a:lstStyle>
              <a:p>
                <a:r>
                  <a:t>Stabilize</a:t>
                </a:r>
              </a:p>
            </p:txBody>
          </p:sp>
        </p:grpSp>
        <p:sp>
          <p:nvSpPr>
            <p:cNvPr id="657" name="Line"/>
            <p:cNvSpPr/>
            <p:nvPr/>
          </p:nvSpPr>
          <p:spPr>
            <a:xfrm>
              <a:off x="3887246" y="0"/>
              <a:ext cx="2" cy="1909699"/>
            </a:xfrm>
            <a:prstGeom prst="line">
              <a:avLst/>
            </a:prstGeom>
            <a:noFill/>
            <a:ln w="50800" cap="flat">
              <a:solidFill>
                <a:srgbClr val="A92633"/>
              </a:solidFill>
              <a:custDash>
                <a:ds d="200000" sp="200000"/>
              </a:custDash>
              <a:miter lim="400000"/>
              <a:tailEnd type="triangle" w="med" len="med"/>
            </a:ln>
            <a:effectLst/>
          </p:spPr>
          <p:txBody>
            <a:bodyPr wrap="square" lIns="45718" tIns="45718" rIns="45718" bIns="45718" numCol="1" anchor="t">
              <a:noAutofit/>
            </a:bodyPr>
            <a:lstStyle/>
            <a:p>
              <a:endParaRPr/>
            </a:p>
          </p:txBody>
        </p:sp>
        <p:sp>
          <p:nvSpPr>
            <p:cNvPr id="658" name="Line"/>
            <p:cNvSpPr/>
            <p:nvPr/>
          </p:nvSpPr>
          <p:spPr>
            <a:xfrm>
              <a:off x="3833078" y="2000899"/>
              <a:ext cx="9856544" cy="2"/>
            </a:xfrm>
            <a:prstGeom prst="line">
              <a:avLst/>
            </a:prstGeom>
            <a:noFill/>
            <a:ln w="25400" cap="flat">
              <a:solidFill>
                <a:srgbClr val="000000"/>
              </a:solidFill>
              <a:prstDash val="solid"/>
              <a:miter lim="400000"/>
            </a:ln>
            <a:effectLst/>
          </p:spPr>
          <p:txBody>
            <a:bodyPr wrap="square" lIns="45718" tIns="45718" rIns="45718" bIns="45718" numCol="1" anchor="t">
              <a:noAutofit/>
            </a:bodyPr>
            <a:lstStyle/>
            <a:p>
              <a:endParaRPr/>
            </a:p>
          </p:txBody>
        </p:sp>
        <p:sp>
          <p:nvSpPr>
            <p:cNvPr id="659" name="release branch"/>
            <p:cNvSpPr txBox="1"/>
            <p:nvPr/>
          </p:nvSpPr>
          <p:spPr>
            <a:xfrm>
              <a:off x="4402134" y="2630741"/>
              <a:ext cx="3222016" cy="68897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numCol="1" anchor="ctr">
              <a:spAutoFit/>
            </a:bodyPr>
            <a:lstStyle>
              <a:lvl1pPr defTabSz="821530">
                <a:defRPr sz="3600">
                  <a:solidFill>
                    <a:srgbClr val="000000"/>
                  </a:solidFill>
                  <a:latin typeface="Helvetica Light"/>
                  <a:ea typeface="Helvetica Light"/>
                  <a:cs typeface="Helvetica Light"/>
                  <a:sym typeface="Helvetica Light"/>
                </a:defRPr>
              </a:lvl1pPr>
            </a:lstStyle>
            <a:p>
              <a:r>
                <a:t>release branch</a:t>
              </a:r>
            </a:p>
          </p:txBody>
        </p:sp>
        <p:sp>
          <p:nvSpPr>
            <p:cNvPr id="660" name="Weekly"/>
            <p:cNvSpPr txBox="1"/>
            <p:nvPr/>
          </p:nvSpPr>
          <p:spPr>
            <a:xfrm>
              <a:off x="2618658" y="1839186"/>
              <a:ext cx="1620901" cy="68897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numCol="1" anchor="ctr">
              <a:spAutoFit/>
            </a:bodyPr>
            <a:lstStyle>
              <a:lvl1pPr defTabSz="821530">
                <a:defRPr sz="3600">
                  <a:solidFill>
                    <a:srgbClr val="000000"/>
                  </a:solidFill>
                  <a:latin typeface="Helvetica Light"/>
                  <a:ea typeface="Helvetica Light"/>
                  <a:cs typeface="Helvetica Light"/>
                  <a:sym typeface="Helvetica Light"/>
                </a:defRPr>
              </a:lvl1pPr>
            </a:lstStyle>
            <a:p>
              <a:r>
                <a:t>Weekly</a:t>
              </a:r>
            </a:p>
          </p:txBody>
        </p:sp>
        <p:sp>
          <p:nvSpPr>
            <p:cNvPr id="661" name="3 days"/>
            <p:cNvSpPr txBox="1"/>
            <p:nvPr/>
          </p:nvSpPr>
          <p:spPr>
            <a:xfrm>
              <a:off x="4111081" y="618585"/>
              <a:ext cx="1680083" cy="75247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numCol="1" anchor="ctr">
              <a:spAutoFit/>
            </a:bodyPr>
            <a:lstStyle>
              <a:lvl1pPr defTabSz="821530">
                <a:defRPr sz="4000">
                  <a:solidFill>
                    <a:srgbClr val="000000"/>
                  </a:solidFill>
                  <a:latin typeface="Helvetica Light"/>
                  <a:ea typeface="Helvetica Light"/>
                  <a:cs typeface="Helvetica Light"/>
                  <a:sym typeface="Helvetica Light"/>
                </a:defRPr>
              </a:lvl1pPr>
            </a:lstStyle>
            <a:p>
              <a:r>
                <a:t>3 days</a:t>
              </a:r>
            </a:p>
          </p:txBody>
        </p:sp>
        <p:sp>
          <p:nvSpPr>
            <p:cNvPr id="662" name="All changes from week…"/>
            <p:cNvSpPr txBox="1"/>
            <p:nvPr/>
          </p:nvSpPr>
          <p:spPr>
            <a:xfrm>
              <a:off x="0" y="2471991"/>
              <a:ext cx="4128641" cy="100647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numCol="1" anchor="ctr">
              <a:spAutoFit/>
            </a:bodyPr>
            <a:lstStyle/>
            <a:p>
              <a:pPr defTabSz="821530">
                <a:defRPr sz="2800" i="1">
                  <a:solidFill>
                    <a:srgbClr val="000000"/>
                  </a:solidFill>
                  <a:latin typeface="+mn-lt"/>
                  <a:ea typeface="+mn-ea"/>
                  <a:cs typeface="+mn-cs"/>
                  <a:sym typeface="Helvetica"/>
                </a:defRPr>
              </a:pPr>
              <a:r>
                <a:t>All changes from week</a:t>
              </a:r>
            </a:p>
            <a:p>
              <a:pPr defTabSz="821530">
                <a:defRPr sz="2800" i="1">
                  <a:solidFill>
                    <a:srgbClr val="000000"/>
                  </a:solidFill>
                  <a:latin typeface="+mn-lt"/>
                  <a:ea typeface="+mn-ea"/>
                  <a:cs typeface="+mn-cs"/>
                  <a:sym typeface="Helvetica"/>
                </a:defRPr>
              </a:pPr>
              <a:r>
                <a:t>that are ready for release</a:t>
              </a:r>
            </a:p>
          </p:txBody>
        </p:sp>
      </p:grpSp>
      <p:grpSp>
        <p:nvGrpSpPr>
          <p:cNvPr id="669" name="Group"/>
          <p:cNvGrpSpPr/>
          <p:nvPr/>
        </p:nvGrpSpPr>
        <p:grpSpPr>
          <a:xfrm>
            <a:off x="14505499" y="8395442"/>
            <a:ext cx="6210321" cy="1270001"/>
            <a:chOff x="146679" y="376237"/>
            <a:chExt cx="6210320" cy="1270000"/>
          </a:xfrm>
        </p:grpSpPr>
        <p:grpSp>
          <p:nvGrpSpPr>
            <p:cNvPr id="666" name="Release Branch"/>
            <p:cNvGrpSpPr/>
            <p:nvPr/>
          </p:nvGrpSpPr>
          <p:grpSpPr>
            <a:xfrm>
              <a:off x="146679" y="637498"/>
              <a:ext cx="6210322" cy="535784"/>
              <a:chOff x="0" y="0"/>
              <a:chExt cx="6210320" cy="535782"/>
            </a:xfrm>
          </p:grpSpPr>
          <p:sp>
            <p:nvSpPr>
              <p:cNvPr id="664" name="Rounded Rectangle"/>
              <p:cNvSpPr/>
              <p:nvPr/>
            </p:nvSpPr>
            <p:spPr>
              <a:xfrm>
                <a:off x="0" y="0"/>
                <a:ext cx="6210321" cy="535783"/>
              </a:xfrm>
              <a:prstGeom prst="roundRect">
                <a:avLst>
                  <a:gd name="adj" fmla="val 50000"/>
                </a:avLst>
              </a:prstGeom>
              <a:solidFill>
                <a:srgbClr val="008400"/>
              </a:solidFill>
              <a:ln w="12700" cap="flat">
                <a:noFill/>
                <a:miter lim="400000"/>
              </a:ln>
              <a:effectLst>
                <a:outerShdw blurRad="50800" dist="25400" dir="5400000" rotWithShape="0">
                  <a:srgbClr val="000000">
                    <a:alpha val="50000"/>
                  </a:srgbClr>
                </a:outerShdw>
              </a:effectLst>
            </p:spPr>
            <p:txBody>
              <a:bodyPr wrap="square" lIns="50800" tIns="50800" rIns="50800" bIns="50800" numCol="1" anchor="ctr">
                <a:noAutofit/>
              </a:bodyPr>
              <a:lstStyle/>
              <a:p>
                <a:pPr defTabSz="821530">
                  <a:defRPr sz="2200">
                    <a:solidFill>
                      <a:srgbClr val="FFFFFF"/>
                    </a:solidFill>
                    <a:latin typeface="Helvetica Light"/>
                    <a:ea typeface="Helvetica Light"/>
                    <a:cs typeface="Helvetica Light"/>
                    <a:sym typeface="Helvetica Light"/>
                  </a:defRPr>
                </a:pPr>
                <a:endParaRPr/>
              </a:p>
            </p:txBody>
          </p:sp>
          <p:sp>
            <p:nvSpPr>
              <p:cNvPr id="665" name="Release Branch"/>
              <p:cNvSpPr/>
              <p:nvPr/>
            </p:nvSpPr>
            <p:spPr>
              <a:xfrm>
                <a:off x="78462" y="267890"/>
                <a:ext cx="6053396"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6" tIns="71436" rIns="71436" bIns="71436" numCol="1" anchor="ctr">
                <a:spAutoFit/>
              </a:bodyPr>
              <a:lstStyle>
                <a:lvl1pPr defTabSz="821530">
                  <a:defRPr sz="2200">
                    <a:solidFill>
                      <a:srgbClr val="FFFFFF"/>
                    </a:solidFill>
                    <a:latin typeface="Helvetica Light"/>
                    <a:ea typeface="Helvetica Light"/>
                    <a:cs typeface="Helvetica Light"/>
                    <a:sym typeface="Helvetica Light"/>
                  </a:defRPr>
                </a:lvl1pPr>
              </a:lstStyle>
              <a:p>
                <a:r>
                  <a:t>Release Branch</a:t>
                </a:r>
              </a:p>
            </p:txBody>
          </p:sp>
        </p:grpSp>
        <p:sp>
          <p:nvSpPr>
            <p:cNvPr id="667" name="4 days"/>
            <p:cNvSpPr/>
            <p:nvPr/>
          </p:nvSpPr>
          <p:spPr>
            <a:xfrm>
              <a:off x="840041" y="376237"/>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numCol="1" anchor="ctr">
              <a:spAutoFit/>
            </a:bodyPr>
            <a:lstStyle>
              <a:lvl1pPr defTabSz="821530">
                <a:defRPr sz="4000">
                  <a:solidFill>
                    <a:srgbClr val="000000"/>
                  </a:solidFill>
                  <a:latin typeface="Helvetica Light"/>
                  <a:ea typeface="Helvetica Light"/>
                  <a:cs typeface="Helvetica Light"/>
                  <a:sym typeface="Helvetica Light"/>
                </a:defRPr>
              </a:lvl1pPr>
            </a:lstStyle>
            <a:p>
              <a:r>
                <a:t>4 days</a:t>
              </a:r>
            </a:p>
          </p:txBody>
        </p:sp>
        <p:sp>
          <p:nvSpPr>
            <p:cNvPr id="668" name="All changes that survived stabilizing"/>
            <p:cNvSpPr/>
            <p:nvPr/>
          </p:nvSpPr>
          <p:spPr>
            <a:xfrm>
              <a:off x="4668523" y="376237"/>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numCol="1" anchor="ctr">
              <a:spAutoFit/>
            </a:bodyPr>
            <a:lstStyle>
              <a:lvl1pPr defTabSz="821530">
                <a:defRPr sz="2800" i="1">
                  <a:solidFill>
                    <a:srgbClr val="000000"/>
                  </a:solidFill>
                  <a:latin typeface="+mn-lt"/>
                  <a:ea typeface="+mn-ea"/>
                  <a:cs typeface="+mn-cs"/>
                  <a:sym typeface="Helvetica"/>
                </a:defRPr>
              </a:lvl1pPr>
            </a:lstStyle>
            <a:p>
              <a:r>
                <a:t>All changes that survived stabilizing</a:t>
              </a:r>
            </a:p>
          </p:txBody>
        </p:sp>
      </p:grpSp>
      <p:grpSp>
        <p:nvGrpSpPr>
          <p:cNvPr id="672" name="Developers working in their own branch"/>
          <p:cNvGrpSpPr/>
          <p:nvPr/>
        </p:nvGrpSpPr>
        <p:grpSpPr>
          <a:xfrm>
            <a:off x="3509007" y="4275415"/>
            <a:ext cx="8175689" cy="535782"/>
            <a:chOff x="0" y="0"/>
            <a:chExt cx="8175687" cy="535781"/>
          </a:xfrm>
        </p:grpSpPr>
        <p:sp>
          <p:nvSpPr>
            <p:cNvPr id="670" name="Rounded Rectangle"/>
            <p:cNvSpPr/>
            <p:nvPr/>
          </p:nvSpPr>
          <p:spPr>
            <a:xfrm>
              <a:off x="0" y="0"/>
              <a:ext cx="8175688" cy="535782"/>
            </a:xfrm>
            <a:prstGeom prst="roundRect">
              <a:avLst>
                <a:gd name="adj" fmla="val 50000"/>
              </a:avLst>
            </a:prstGeom>
            <a:solidFill>
              <a:srgbClr val="3284CC"/>
            </a:solidFill>
            <a:ln w="12700" cap="flat">
              <a:noFill/>
              <a:miter lim="400000"/>
            </a:ln>
            <a:effectLst>
              <a:outerShdw blurRad="50800" dist="25400" dir="5400000" rotWithShape="0">
                <a:srgbClr val="000000">
                  <a:alpha val="50000"/>
                </a:srgbClr>
              </a:outerShdw>
            </a:effectLst>
          </p:spPr>
          <p:txBody>
            <a:bodyPr wrap="square" lIns="50800" tIns="50800" rIns="50800" bIns="50800" numCol="1" anchor="ctr">
              <a:noAutofit/>
            </a:bodyPr>
            <a:lstStyle/>
            <a:p>
              <a:pPr defTabSz="821530">
                <a:defRPr sz="2200">
                  <a:solidFill>
                    <a:srgbClr val="FFFFFF"/>
                  </a:solidFill>
                  <a:latin typeface="Helvetica Light"/>
                  <a:ea typeface="Helvetica Light"/>
                  <a:cs typeface="Helvetica Light"/>
                  <a:sym typeface="Helvetica Light"/>
                </a:defRPr>
              </a:pPr>
              <a:endParaRPr/>
            </a:p>
          </p:txBody>
        </p:sp>
        <p:sp>
          <p:nvSpPr>
            <p:cNvPr id="671" name="Developers working in their own branch"/>
            <p:cNvSpPr txBox="1"/>
            <p:nvPr/>
          </p:nvSpPr>
          <p:spPr>
            <a:xfrm>
              <a:off x="78462" y="31354"/>
              <a:ext cx="8018764" cy="47307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6" tIns="71436" rIns="71436" bIns="71436" numCol="1" anchor="ctr">
              <a:spAutoFit/>
            </a:bodyPr>
            <a:lstStyle>
              <a:lvl1pPr defTabSz="821530">
                <a:defRPr sz="2200">
                  <a:solidFill>
                    <a:srgbClr val="FFFFFF"/>
                  </a:solidFill>
                  <a:latin typeface="Helvetica Light"/>
                  <a:ea typeface="Helvetica Light"/>
                  <a:cs typeface="Helvetica Light"/>
                  <a:sym typeface="Helvetica Light"/>
                </a:defRPr>
              </a:lvl1pPr>
            </a:lstStyle>
            <a:p>
              <a:r>
                <a:t>Developers working in their own branch</a:t>
              </a:r>
            </a:p>
          </p:txBody>
        </p:sp>
      </p:grpSp>
      <p:sp>
        <p:nvSpPr>
          <p:cNvPr id="673" name="Your change doesn’t go out unless you’re there that day at that time to support it!"/>
          <p:cNvSpPr txBox="1"/>
          <p:nvPr/>
        </p:nvSpPr>
        <p:spPr>
          <a:xfrm>
            <a:off x="9086076" y="12347547"/>
            <a:ext cx="5504708" cy="14382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6" tIns="71436" rIns="71436" bIns="71436" anchor="ctr">
            <a:spAutoFit/>
          </a:bodyPr>
          <a:lstStyle>
            <a:lvl1pPr defTabSz="821530">
              <a:defRPr sz="2800" i="1">
                <a:solidFill>
                  <a:srgbClr val="000000"/>
                </a:solidFill>
                <a:latin typeface="+mn-lt"/>
                <a:ea typeface="+mn-ea"/>
                <a:cs typeface="+mn-cs"/>
                <a:sym typeface="Helvetica"/>
              </a:defRPr>
            </a:lvl1pPr>
          </a:lstStyle>
          <a:p>
            <a:r>
              <a:t>Your change doesn’t go out unless you’re there that day at that time to support it!</a:t>
            </a:r>
          </a:p>
        </p:txBody>
      </p:sp>
      <p:grpSp>
        <p:nvGrpSpPr>
          <p:cNvPr id="682" name="Group"/>
          <p:cNvGrpSpPr/>
          <p:nvPr/>
        </p:nvGrpSpPr>
        <p:grpSpPr>
          <a:xfrm>
            <a:off x="3509008" y="4828717"/>
            <a:ext cx="17882908" cy="3673405"/>
            <a:chOff x="0" y="0"/>
            <a:chExt cx="17882906" cy="3673404"/>
          </a:xfrm>
        </p:grpSpPr>
        <p:grpSp>
          <p:nvGrpSpPr>
            <p:cNvPr id="680" name="Group"/>
            <p:cNvGrpSpPr/>
            <p:nvPr/>
          </p:nvGrpSpPr>
          <p:grpSpPr>
            <a:xfrm>
              <a:off x="0" y="0"/>
              <a:ext cx="17592135" cy="3673405"/>
              <a:chOff x="0" y="0"/>
              <a:chExt cx="17592134" cy="3673404"/>
            </a:xfrm>
          </p:grpSpPr>
          <p:grpSp>
            <p:nvGrpSpPr>
              <p:cNvPr id="676" name="~1 week of development"/>
              <p:cNvGrpSpPr/>
              <p:nvPr/>
            </p:nvGrpSpPr>
            <p:grpSpPr>
              <a:xfrm>
                <a:off x="0" y="1738440"/>
                <a:ext cx="8175689" cy="535783"/>
                <a:chOff x="0" y="0"/>
                <a:chExt cx="8175688" cy="535782"/>
              </a:xfrm>
            </p:grpSpPr>
            <p:sp>
              <p:nvSpPr>
                <p:cNvPr id="674" name="Rounded Rectangle"/>
                <p:cNvSpPr/>
                <p:nvPr/>
              </p:nvSpPr>
              <p:spPr>
                <a:xfrm>
                  <a:off x="0" y="0"/>
                  <a:ext cx="8175689" cy="535783"/>
                </a:xfrm>
                <a:prstGeom prst="roundRect">
                  <a:avLst>
                    <a:gd name="adj" fmla="val 50000"/>
                  </a:avLst>
                </a:prstGeom>
                <a:solidFill>
                  <a:srgbClr val="A92633"/>
                </a:solidFill>
                <a:ln w="12700" cap="flat">
                  <a:noFill/>
                  <a:miter lim="400000"/>
                </a:ln>
                <a:effectLst>
                  <a:outerShdw blurRad="50800" dist="25400" dir="5400000" rotWithShape="0">
                    <a:srgbClr val="000000">
                      <a:alpha val="50000"/>
                    </a:srgbClr>
                  </a:outerShdw>
                </a:effectLst>
              </p:spPr>
              <p:txBody>
                <a:bodyPr wrap="square" lIns="50800" tIns="50800" rIns="50800" bIns="50800" numCol="1" anchor="ctr">
                  <a:noAutofit/>
                </a:bodyPr>
                <a:lstStyle/>
                <a:p>
                  <a:pPr defTabSz="821530">
                    <a:defRPr sz="2200">
                      <a:solidFill>
                        <a:srgbClr val="FFFFFF"/>
                      </a:solidFill>
                      <a:latin typeface="Helvetica Light"/>
                      <a:ea typeface="Helvetica Light"/>
                      <a:cs typeface="Helvetica Light"/>
                      <a:sym typeface="Helvetica Light"/>
                    </a:defRPr>
                  </a:pPr>
                  <a:endParaRPr/>
                </a:p>
              </p:txBody>
            </p:sp>
            <p:sp>
              <p:nvSpPr>
                <p:cNvPr id="675" name="~1 week of development"/>
                <p:cNvSpPr txBox="1"/>
                <p:nvPr/>
              </p:nvSpPr>
              <p:spPr>
                <a:xfrm>
                  <a:off x="78462" y="31354"/>
                  <a:ext cx="8018764" cy="47307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6" tIns="71436" rIns="71436" bIns="71436" numCol="1" anchor="ctr">
                  <a:spAutoFit/>
                </a:bodyPr>
                <a:lstStyle>
                  <a:lvl1pPr defTabSz="821530">
                    <a:defRPr sz="2200">
                      <a:solidFill>
                        <a:srgbClr val="FFFFFF"/>
                      </a:solidFill>
                      <a:latin typeface="Helvetica Light"/>
                      <a:ea typeface="Helvetica Light"/>
                      <a:cs typeface="Helvetica Light"/>
                      <a:sym typeface="Helvetica Light"/>
                    </a:defRPr>
                  </a:lvl1pPr>
                </a:lstStyle>
                <a:p>
                  <a:r>
                    <a:t>~1 week of development</a:t>
                  </a:r>
                </a:p>
              </p:txBody>
            </p:sp>
          </p:grpSp>
          <p:sp>
            <p:nvSpPr>
              <p:cNvPr id="677" name="master branch"/>
              <p:cNvSpPr txBox="1"/>
              <p:nvPr/>
            </p:nvSpPr>
            <p:spPr>
              <a:xfrm>
                <a:off x="658849" y="2984430"/>
                <a:ext cx="3128289" cy="68897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numCol="1" anchor="ctr">
                <a:spAutoFit/>
              </a:bodyPr>
              <a:lstStyle>
                <a:lvl1pPr defTabSz="821530">
                  <a:defRPr sz="3600">
                    <a:solidFill>
                      <a:srgbClr val="000000"/>
                    </a:solidFill>
                    <a:latin typeface="Helvetica Light"/>
                    <a:ea typeface="Helvetica Light"/>
                    <a:cs typeface="Helvetica Light"/>
                    <a:sym typeface="Helvetica Light"/>
                  </a:defRPr>
                </a:lvl1pPr>
              </a:lstStyle>
              <a:p>
                <a:r>
                  <a:t>master branch</a:t>
                </a:r>
              </a:p>
            </p:txBody>
          </p:sp>
          <p:sp>
            <p:nvSpPr>
              <p:cNvPr id="678" name="Line"/>
              <p:cNvSpPr/>
              <p:nvPr/>
            </p:nvSpPr>
            <p:spPr>
              <a:xfrm>
                <a:off x="152668" y="2533182"/>
                <a:ext cx="17439467" cy="2"/>
              </a:xfrm>
              <a:prstGeom prst="line">
                <a:avLst/>
              </a:prstGeom>
              <a:noFill/>
              <a:ln w="25400" cap="flat">
                <a:solidFill>
                  <a:srgbClr val="000000"/>
                </a:solidFill>
                <a:prstDash val="solid"/>
                <a:miter lim="400000"/>
              </a:ln>
              <a:effectLst/>
            </p:spPr>
            <p:txBody>
              <a:bodyPr wrap="square" lIns="45718" tIns="45718" rIns="45718" bIns="45718" numCol="1" anchor="t">
                <a:noAutofit/>
              </a:bodyPr>
              <a:lstStyle/>
              <a:p>
                <a:endParaRPr/>
              </a:p>
            </p:txBody>
          </p:sp>
          <p:sp>
            <p:nvSpPr>
              <p:cNvPr id="679" name="Line"/>
              <p:cNvSpPr/>
              <p:nvPr/>
            </p:nvSpPr>
            <p:spPr>
              <a:xfrm flipH="1">
                <a:off x="51814" y="0"/>
                <a:ext cx="8066335" cy="1643419"/>
              </a:xfrm>
              <a:prstGeom prst="line">
                <a:avLst/>
              </a:prstGeom>
              <a:noFill/>
              <a:ln w="50800" cap="flat">
                <a:solidFill>
                  <a:srgbClr val="3284CC"/>
                </a:solidFill>
                <a:custDash>
                  <a:ds d="200000" sp="200000"/>
                </a:custDash>
                <a:miter lim="400000"/>
                <a:tailEnd type="triangle" w="med" len="med"/>
              </a:ln>
              <a:effectLst/>
            </p:spPr>
            <p:txBody>
              <a:bodyPr wrap="square" lIns="45718" tIns="45718" rIns="45718" bIns="45718" numCol="1" anchor="t">
                <a:noAutofit/>
              </a:bodyPr>
              <a:lstStyle/>
              <a:p>
                <a:endParaRPr/>
              </a:p>
            </p:txBody>
          </p:sp>
        </p:grpSp>
        <p:sp>
          <p:nvSpPr>
            <p:cNvPr id="681" name="When feature is ready, push as 1 change to master branch"/>
            <p:cNvSpPr txBox="1"/>
            <p:nvPr/>
          </p:nvSpPr>
          <p:spPr>
            <a:xfrm>
              <a:off x="7095095" y="938100"/>
              <a:ext cx="10787812" cy="62547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numCol="1" anchor="ctr">
              <a:spAutoFit/>
            </a:bodyPr>
            <a:lstStyle>
              <a:lvl1pPr defTabSz="821530">
                <a:defRPr sz="3200">
                  <a:solidFill>
                    <a:srgbClr val="000000"/>
                  </a:solidFill>
                  <a:latin typeface="Helvetica Light"/>
                  <a:ea typeface="Helvetica Light"/>
                  <a:cs typeface="Helvetica Light"/>
                  <a:sym typeface="Helvetica Light"/>
                </a:defRPr>
              </a:lvl1pPr>
            </a:lstStyle>
            <a:p>
              <a:r>
                <a:t>When feature is ready, push as 1 change to master branch</a:t>
              </a:r>
            </a:p>
          </p:txBody>
        </p:sp>
      </p:grpSp>
      <p:grpSp>
        <p:nvGrpSpPr>
          <p:cNvPr id="685" name="Group"/>
          <p:cNvGrpSpPr/>
          <p:nvPr/>
        </p:nvGrpSpPr>
        <p:grpSpPr>
          <a:xfrm>
            <a:off x="3336781" y="11876484"/>
            <a:ext cx="18288002" cy="1366025"/>
            <a:chOff x="0" y="0"/>
            <a:chExt cx="18288001" cy="1366024"/>
          </a:xfrm>
        </p:grpSpPr>
        <p:sp>
          <p:nvSpPr>
            <p:cNvPr id="683" name="production"/>
            <p:cNvSpPr txBox="1"/>
            <p:nvPr/>
          </p:nvSpPr>
          <p:spPr>
            <a:xfrm>
              <a:off x="659855" y="638950"/>
              <a:ext cx="2480259" cy="72707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numCol="1" anchor="ctr">
              <a:spAutoFit/>
            </a:bodyPr>
            <a:lstStyle>
              <a:lvl1pPr defTabSz="821530">
                <a:defRPr sz="3800">
                  <a:solidFill>
                    <a:srgbClr val="000000"/>
                  </a:solidFill>
                  <a:latin typeface="Helvetica Light"/>
                  <a:ea typeface="Helvetica Light"/>
                  <a:cs typeface="Helvetica Light"/>
                  <a:sym typeface="Helvetica Light"/>
                </a:defRPr>
              </a:lvl1pPr>
            </a:lstStyle>
            <a:p>
              <a:r>
                <a:t>production</a:t>
              </a:r>
            </a:p>
          </p:txBody>
        </p:sp>
        <p:sp>
          <p:nvSpPr>
            <p:cNvPr id="684" name="Line"/>
            <p:cNvSpPr/>
            <p:nvPr/>
          </p:nvSpPr>
          <p:spPr>
            <a:xfrm>
              <a:off x="0" y="0"/>
              <a:ext cx="18288003" cy="0"/>
            </a:xfrm>
            <a:prstGeom prst="line">
              <a:avLst/>
            </a:prstGeom>
            <a:noFill/>
            <a:ln w="25400" cap="flat">
              <a:solidFill>
                <a:srgbClr val="000000"/>
              </a:solidFill>
              <a:prstDash val="solid"/>
              <a:miter lim="400000"/>
            </a:ln>
            <a:effectLst/>
          </p:spPr>
          <p:txBody>
            <a:bodyPr wrap="square" lIns="45718" tIns="45718" rIns="45718" bIns="45718" numCol="1" anchor="t">
              <a:noAutofit/>
            </a:bodyPr>
            <a:lstStyle/>
            <a:p>
              <a:endParaRPr/>
            </a:p>
          </p:txBody>
        </p:sp>
      </p:grpSp>
      <p:sp>
        <p:nvSpPr>
          <p:cNvPr id="686" name="“When in doubt back out”"/>
          <p:cNvSpPr txBox="1"/>
          <p:nvPr/>
        </p:nvSpPr>
        <p:spPr>
          <a:xfrm>
            <a:off x="17558507" y="12779347"/>
            <a:ext cx="5504708" cy="5746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6" tIns="71436" rIns="71436" bIns="71436" anchor="ctr">
            <a:spAutoFit/>
          </a:bodyPr>
          <a:lstStyle>
            <a:lvl1pPr defTabSz="821530">
              <a:defRPr sz="2800" i="1">
                <a:solidFill>
                  <a:srgbClr val="000000"/>
                </a:solidFill>
                <a:latin typeface="+mn-lt"/>
                <a:ea typeface="+mn-ea"/>
                <a:cs typeface="+mn-cs"/>
                <a:sym typeface="Helvetica"/>
              </a:defRPr>
            </a:lvl1pPr>
          </a:lstStyle>
          <a:p>
            <a:r>
              <a:t>“When in doubt back out”</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68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66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p:tmAbs val="0"/>
                                  </p:iterate>
                                  <p:childTnLst>
                                    <p:set>
                                      <p:cBhvr>
                                        <p:cTn id="14" fill="hold"/>
                                        <p:tgtEl>
                                          <p:spTgt spid="66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iterate>
                                    <p:tmAbs val="0"/>
                                  </p:iterate>
                                  <p:childTnLst>
                                    <p:set>
                                      <p:cBhvr>
                                        <p:cTn id="18" fill="hold"/>
                                        <p:tgtEl>
                                          <p:spTgt spid="650"/>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0" nodeType="afterEffect">
                                  <p:stCondLst>
                                    <p:cond delay="0"/>
                                  </p:stCondLst>
                                  <p:iterate>
                                    <p:tmAbs val="0"/>
                                  </p:iterate>
                                  <p:childTnLst>
                                    <p:set>
                                      <p:cBhvr>
                                        <p:cTn id="21" fill="hold"/>
                                        <p:tgtEl>
                                          <p:spTgt spid="685"/>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grpId="0" nodeType="afterEffect">
                                  <p:stCondLst>
                                    <p:cond delay="100"/>
                                  </p:stCondLst>
                                  <p:iterate>
                                    <p:tmAbs val="0"/>
                                  </p:iterate>
                                  <p:childTnLst>
                                    <p:set>
                                      <p:cBhvr>
                                        <p:cTn id="24" fill="hold"/>
                                        <p:tgtEl>
                                          <p:spTgt spid="651"/>
                                        </p:tgtEl>
                                        <p:attrNameLst>
                                          <p:attrName>style.visibility</p:attrName>
                                        </p:attrNameLst>
                                      </p:cBhvr>
                                      <p:to>
                                        <p:strVal val="visible"/>
                                      </p:to>
                                    </p:set>
                                  </p:childTnLst>
                                </p:cTn>
                              </p:par>
                            </p:childTnLst>
                          </p:cTn>
                        </p:par>
                        <p:par>
                          <p:cTn id="25" fill="hold">
                            <p:stCondLst>
                              <p:cond delay="100"/>
                            </p:stCondLst>
                            <p:childTnLst>
                              <p:par>
                                <p:cTn id="26" presetID="1" presetClass="entr" presetSubtype="0" fill="hold" grpId="0" nodeType="afterEffect">
                                  <p:stCondLst>
                                    <p:cond delay="100"/>
                                  </p:stCondLst>
                                  <p:iterate>
                                    <p:tmAbs val="0"/>
                                  </p:iterate>
                                  <p:childTnLst>
                                    <p:set>
                                      <p:cBhvr>
                                        <p:cTn id="27" fill="hold"/>
                                        <p:tgtEl>
                                          <p:spTgt spid="652"/>
                                        </p:tgtEl>
                                        <p:attrNameLst>
                                          <p:attrName>style.visibility</p:attrName>
                                        </p:attrNameLst>
                                      </p:cBhvr>
                                      <p:to>
                                        <p:strVal val="visible"/>
                                      </p:to>
                                    </p:set>
                                  </p:childTnLst>
                                </p:cTn>
                              </p:par>
                            </p:childTnLst>
                          </p:cTn>
                        </p:par>
                        <p:par>
                          <p:cTn id="28" fill="hold">
                            <p:stCondLst>
                              <p:cond delay="200"/>
                            </p:stCondLst>
                            <p:childTnLst>
                              <p:par>
                                <p:cTn id="29" presetID="1" presetClass="entr" presetSubtype="0" fill="hold" grpId="0" nodeType="afterEffect">
                                  <p:stCondLst>
                                    <p:cond delay="100"/>
                                  </p:stCondLst>
                                  <p:iterate>
                                    <p:tmAbs val="0"/>
                                  </p:iterate>
                                  <p:childTnLst>
                                    <p:set>
                                      <p:cBhvr>
                                        <p:cTn id="30" fill="hold"/>
                                        <p:tgtEl>
                                          <p:spTgt spid="65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iterate>
                                    <p:tmAbs val="0"/>
                                  </p:iterate>
                                  <p:childTnLst>
                                    <p:set>
                                      <p:cBhvr>
                                        <p:cTn id="34" fill="hold"/>
                                        <p:tgtEl>
                                          <p:spTgt spid="67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iterate>
                                    <p:tmAbs val="0"/>
                                  </p:iterate>
                                  <p:childTnLst>
                                    <p:set>
                                      <p:cBhvr>
                                        <p:cTn id="38" fill="hold"/>
                                        <p:tgtEl>
                                          <p:spTgt spid="68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iterate>
                                    <p:tmAbs val="0"/>
                                  </p:iterate>
                                  <p:childTnLst>
                                    <p:set>
                                      <p:cBhvr>
                                        <p:cTn id="42" fill="hold"/>
                                        <p:tgtEl>
                                          <p:spTgt spid="6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7" grpId="0" animBg="1" advAuto="0"/>
      <p:bldP spid="650" grpId="0" animBg="1" advAuto="0"/>
      <p:bldP spid="651" grpId="0" animBg="1" advAuto="0"/>
      <p:bldP spid="652" grpId="0" animBg="1" advAuto="0"/>
      <p:bldP spid="653" grpId="0" animBg="1" advAuto="0"/>
      <p:bldP spid="663" grpId="0" animBg="1" advAuto="0"/>
      <p:bldP spid="669" grpId="0" animBg="1" advAuto="0"/>
      <p:bldP spid="673" grpId="0" animBg="1" advAuto="0"/>
      <p:bldP spid="682" grpId="0" animBg="1" advAuto="0"/>
      <p:bldP spid="685" grpId="0" animBg="1" advAuto="0"/>
      <p:bldP spid="686" grpId="0" animBg="1" advAuto="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8" name="2D Line Chart"/>
          <p:cNvGraphicFramePr/>
          <p:nvPr/>
        </p:nvGraphicFramePr>
        <p:xfrm>
          <a:off x="1830591" y="3190535"/>
          <a:ext cx="20716465" cy="10242305"/>
        </p:xfrm>
        <a:graphic>
          <a:graphicData uri="http://schemas.openxmlformats.org/drawingml/2006/chart">
            <c:chart xmlns:c="http://schemas.openxmlformats.org/drawingml/2006/chart" xmlns:r="http://schemas.openxmlformats.org/officeDocument/2006/relationships" r:id="rId3"/>
          </a:graphicData>
        </a:graphic>
      </p:graphicFrame>
      <p:sp>
        <p:nvSpPr>
          <p:cNvPr id="219" name="Cost to Fix a Defect Over Time"/>
          <p:cNvSpPr txBox="1">
            <a:spLocks noGrp="1"/>
          </p:cNvSpPr>
          <p:nvPr>
            <p:ph type="title"/>
          </p:nvPr>
        </p:nvSpPr>
        <p:spPr>
          <a:xfrm>
            <a:off x="1206500" y="1079499"/>
            <a:ext cx="21971000" cy="1433165"/>
          </a:xfrm>
          <a:prstGeom prst="rect">
            <a:avLst/>
          </a:prstGeom>
        </p:spPr>
        <p:txBody>
          <a:bodyPr/>
          <a:lstStyle>
            <a:lvl1pPr>
              <a:defRPr spc="-200"/>
            </a:lvl1pPr>
          </a:lstStyle>
          <a:p>
            <a:r>
              <a:t>Agile Values Fast Quality Feedback Loops</a:t>
            </a:r>
          </a:p>
        </p:txBody>
      </p:sp>
      <p:sp>
        <p:nvSpPr>
          <p:cNvPr id="220" name="Rough estimate"/>
          <p:cNvSpPr txBox="1">
            <a:spLocks noGrp="1"/>
          </p:cNvSpPr>
          <p:nvPr>
            <p:ph type="body" sz="quarter" idx="1"/>
          </p:nvPr>
        </p:nvSpPr>
        <p:spPr>
          <a:xfrm>
            <a:off x="1206500" y="2372961"/>
            <a:ext cx="21971000" cy="934780"/>
          </a:xfrm>
          <a:prstGeom prst="rect">
            <a:avLst/>
          </a:prstGeom>
        </p:spPr>
        <p:txBody>
          <a:bodyPr/>
          <a:lstStyle/>
          <a:p>
            <a:r>
              <a:t>Faster feedback = lower cost to fix bugs</a:t>
            </a:r>
          </a:p>
        </p:txBody>
      </p:sp>
      <p:grpSp>
        <p:nvGrpSpPr>
          <p:cNvPr id="223" name="Group"/>
          <p:cNvGrpSpPr/>
          <p:nvPr/>
        </p:nvGrpSpPr>
        <p:grpSpPr>
          <a:xfrm>
            <a:off x="2952296" y="8302031"/>
            <a:ext cx="8407527" cy="1270001"/>
            <a:chOff x="0" y="527689"/>
            <a:chExt cx="8407526" cy="1270000"/>
          </a:xfrm>
        </p:grpSpPr>
        <p:sp>
          <p:nvSpPr>
            <p:cNvPr id="221" name="Feedback loops we’ve covered: Requirements analysis, unit testing, code review"/>
            <p:cNvSpPr/>
            <p:nvPr/>
          </p:nvSpPr>
          <p:spPr>
            <a:xfrm>
              <a:off x="4076762" y="527689"/>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pPr>
                <a:defRPr sz="3100" b="1">
                  <a:solidFill>
                    <a:srgbClr val="000000"/>
                  </a:solidFill>
                </a:defRPr>
              </a:pPr>
              <a:r>
                <a:t>Feedback loops we’ve covered:</a:t>
              </a:r>
              <a:br/>
              <a:r>
                <a:t>Requirements analysis, unit testing</a:t>
              </a:r>
            </a:p>
          </p:txBody>
        </p:sp>
        <p:sp>
          <p:nvSpPr>
            <p:cNvPr id="222" name="Line"/>
            <p:cNvSpPr/>
            <p:nvPr/>
          </p:nvSpPr>
          <p:spPr>
            <a:xfrm>
              <a:off x="0" y="1442457"/>
              <a:ext cx="8407527" cy="2"/>
            </a:xfrm>
            <a:prstGeom prst="line">
              <a:avLst/>
            </a:prstGeom>
            <a:noFill/>
            <a:ln w="25400" cap="flat">
              <a:solidFill>
                <a:srgbClr val="000000"/>
              </a:solidFill>
              <a:prstDash val="solid"/>
              <a:miter lim="400000"/>
            </a:ln>
            <a:effectLst/>
          </p:spPr>
          <p:txBody>
            <a:bodyPr wrap="square" lIns="45718" tIns="45718" rIns="45718" bIns="45718" numCol="1" anchor="t">
              <a:noAutofit/>
            </a:bodyPr>
            <a:lstStyle/>
            <a:p>
              <a:endParaRPr/>
            </a:p>
          </p:txBody>
        </p:sp>
      </p:grpSp>
      <p:grpSp>
        <p:nvGrpSpPr>
          <p:cNvPr id="228" name="Group"/>
          <p:cNvGrpSpPr/>
          <p:nvPr/>
        </p:nvGrpSpPr>
        <p:grpSpPr>
          <a:xfrm>
            <a:off x="6797569" y="4893760"/>
            <a:ext cx="14087484" cy="4451579"/>
            <a:chOff x="0" y="0"/>
            <a:chExt cx="14087482" cy="4451578"/>
          </a:xfrm>
        </p:grpSpPr>
        <p:grpSp>
          <p:nvGrpSpPr>
            <p:cNvPr id="226" name="Group"/>
            <p:cNvGrpSpPr/>
            <p:nvPr/>
          </p:nvGrpSpPr>
          <p:grpSpPr>
            <a:xfrm>
              <a:off x="0" y="906342"/>
              <a:ext cx="5526997" cy="3205087"/>
              <a:chOff x="0" y="527888"/>
              <a:chExt cx="5526996" cy="3205086"/>
            </a:xfrm>
          </p:grpSpPr>
          <p:sp>
            <p:nvSpPr>
              <p:cNvPr id="224" name="Line"/>
              <p:cNvSpPr/>
              <p:nvPr/>
            </p:nvSpPr>
            <p:spPr>
              <a:xfrm>
                <a:off x="4270461" y="1150688"/>
                <a:ext cx="1256536" cy="2582287"/>
              </a:xfrm>
              <a:prstGeom prst="line">
                <a:avLst/>
              </a:prstGeom>
              <a:noFill/>
              <a:ln w="50800" cap="flat">
                <a:solidFill>
                  <a:srgbClr val="000000"/>
                </a:solidFill>
                <a:prstDash val="solid"/>
                <a:miter lim="400000"/>
                <a:tailEnd type="triangle" w="med" len="med"/>
              </a:ln>
              <a:effectLst/>
            </p:spPr>
            <p:txBody>
              <a:bodyPr wrap="square" lIns="45718" tIns="45718" rIns="45718" bIns="45718" numCol="1" anchor="t">
                <a:noAutofit/>
              </a:bodyPr>
              <a:lstStyle/>
              <a:p>
                <a:endParaRPr/>
              </a:p>
            </p:txBody>
          </p:sp>
          <p:sp>
            <p:nvSpPr>
              <p:cNvPr id="225" name="Old feedback loop: do this infrequently New feedback loop: do this continuously"/>
              <p:cNvSpPr/>
              <p:nvPr/>
            </p:nvSpPr>
            <p:spPr>
              <a:xfrm>
                <a:off x="0" y="527888"/>
                <a:ext cx="1270000"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pPr algn="l">
                  <a:defRPr sz="3100">
                    <a:solidFill>
                      <a:srgbClr val="000000"/>
                    </a:solidFill>
                  </a:defRPr>
                </a:pPr>
                <a:r>
                  <a:t>Old feedback loop: do this infrequently</a:t>
                </a:r>
                <a:br/>
                <a:r>
                  <a:t>New feedback loop: do this continuously</a:t>
                </a:r>
              </a:p>
            </p:txBody>
          </p:sp>
        </p:grpSp>
        <p:sp>
          <p:nvSpPr>
            <p:cNvPr id="229" name="Connection Line"/>
            <p:cNvSpPr/>
            <p:nvPr/>
          </p:nvSpPr>
          <p:spPr>
            <a:xfrm>
              <a:off x="4779617" y="0"/>
              <a:ext cx="9307866" cy="445157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9942" y="19820"/>
                    <a:pt x="17142" y="12620"/>
                    <a:pt x="21600" y="0"/>
                  </a:cubicBezTo>
                </a:path>
              </a:pathLst>
            </a:custGeom>
            <a:noFill/>
            <a:ln w="190500" cap="flat">
              <a:solidFill>
                <a:srgbClr val="F14C0E"/>
              </a:solidFill>
              <a:prstDash val="solid"/>
              <a:round/>
            </a:ln>
            <a:effectLst/>
          </p:spPr>
          <p:txBody>
            <a:bodyPr/>
            <a:lstStyle/>
            <a:p>
              <a:endParaRPr/>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2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3" grpId="0" animBg="1" advAuto="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0" name="Deployment Example: Facebook.com"/>
          <p:cNvSpPr txBox="1">
            <a:spLocks noGrp="1"/>
          </p:cNvSpPr>
          <p:nvPr>
            <p:ph type="title"/>
          </p:nvPr>
        </p:nvSpPr>
        <p:spPr>
          <a:xfrm>
            <a:off x="1206500" y="1079499"/>
            <a:ext cx="21971000" cy="1433165"/>
          </a:xfrm>
          <a:prstGeom prst="rect">
            <a:avLst/>
          </a:prstGeom>
        </p:spPr>
        <p:txBody>
          <a:bodyPr/>
          <a:lstStyle>
            <a:lvl1pPr>
              <a:defRPr spc="-200"/>
            </a:lvl1pPr>
          </a:lstStyle>
          <a:p>
            <a:r>
              <a:t>Deployment Example: Facebook.com</a:t>
            </a:r>
          </a:p>
        </p:txBody>
      </p:sp>
      <p:sp>
        <p:nvSpPr>
          <p:cNvPr id="691" name="Chuck Rossi, Director Software Infrastructure &amp; Release Engineering @ Facebook"/>
          <p:cNvSpPr txBox="1">
            <a:spLocks noGrp="1"/>
          </p:cNvSpPr>
          <p:nvPr>
            <p:ph type="body" sz="quarter" idx="1"/>
          </p:nvPr>
        </p:nvSpPr>
        <p:spPr>
          <a:xfrm>
            <a:off x="1206500" y="2760615"/>
            <a:ext cx="21971000" cy="934780"/>
          </a:xfrm>
          <a:prstGeom prst="rect">
            <a:avLst/>
          </a:prstGeom>
        </p:spPr>
        <p:txBody>
          <a:bodyPr/>
          <a:lstStyle>
            <a:lvl1pPr defTabSz="660400">
              <a:defRPr sz="4400"/>
            </a:lvl1pPr>
          </a:lstStyle>
          <a:p>
            <a:r>
              <a:t>Chuck Rossi, Director Software Infrastructure &amp; Release Engineering @ Facebook</a:t>
            </a:r>
          </a:p>
        </p:txBody>
      </p:sp>
      <p:sp>
        <p:nvSpPr>
          <p:cNvPr id="692" name="“Our main goal was to make sure that the new system made people’s experience better — or at the very least, didn’t make it worse. After almost exactly a year of planning and development, over the course of three days in April 2017 we enabled 100 percent "/>
          <p:cNvSpPr txBox="1"/>
          <p:nvPr/>
        </p:nvSpPr>
        <p:spPr>
          <a:xfrm>
            <a:off x="10907059" y="4600499"/>
            <a:ext cx="12544546" cy="58119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just">
              <a:defRPr sz="4700">
                <a:solidFill>
                  <a:srgbClr val="000000"/>
                </a:solidFill>
              </a:defRPr>
            </a:pPr>
            <a:r>
              <a:t>“Our main goal was to make sure that the new system made people’s experience better — or at the very least, didn’t make it worse. After almost exactly a year of planning and development, over the course of three days in April 2017 </a:t>
            </a:r>
            <a:r>
              <a:rPr b="1"/>
              <a:t>we enabled</a:t>
            </a:r>
            <a:r>
              <a:t> </a:t>
            </a:r>
            <a:r>
              <a:rPr b="1"/>
              <a:t>100 percent of our production web servers to run code deployed directly from master</a:t>
            </a:r>
            <a:r>
              <a:t>.”</a:t>
            </a:r>
          </a:p>
        </p:txBody>
      </p:sp>
      <p:pic>
        <p:nvPicPr>
          <p:cNvPr id="693" name="Image" descr="Image"/>
          <p:cNvPicPr>
            <a:picLocks noChangeAspect="1"/>
          </p:cNvPicPr>
          <p:nvPr/>
        </p:nvPicPr>
        <p:blipFill>
          <a:blip r:embed="rId3"/>
          <a:stretch>
            <a:fillRect/>
          </a:stretch>
        </p:blipFill>
        <p:spPr>
          <a:xfrm>
            <a:off x="932395" y="3943350"/>
            <a:ext cx="9512499" cy="7126446"/>
          </a:xfrm>
          <a:prstGeom prst="rect">
            <a:avLst/>
          </a:prstGeom>
          <a:ln w="12700">
            <a:miter lim="400000"/>
          </a:ln>
        </p:spPr>
      </p:pic>
      <p:sp>
        <p:nvSpPr>
          <p:cNvPr id="694" name="“Rapid release at massive scale” https://engineering.fb.com/2017/08/31/web/rapid-release-at-massive-scale/"/>
          <p:cNvSpPr txBox="1"/>
          <p:nvPr/>
        </p:nvSpPr>
        <p:spPr>
          <a:xfrm>
            <a:off x="4680356" y="12926517"/>
            <a:ext cx="15023288" cy="4613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rPr dirty="0"/>
              <a:t>“Rapid release at massive scale” </a:t>
            </a:r>
            <a:r>
              <a:rPr u="sng" dirty="0">
                <a:solidFill>
                  <a:srgbClr val="0000FF"/>
                </a:solidFill>
                <a:uFill>
                  <a:solidFill>
                    <a:srgbClr val="0000FF"/>
                  </a:solidFill>
                </a:uFill>
                <a:hlinkClick r:id="rId4"/>
              </a:rPr>
              <a:t>https://engineering.fb.com/2017/08/31/web/rapid-release-at-massive-scale/</a:t>
            </a:r>
          </a:p>
        </p:txBody>
      </p:sp>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8" name="Deployment Example: Facebook.com"/>
          <p:cNvSpPr txBox="1">
            <a:spLocks noGrp="1"/>
          </p:cNvSpPr>
          <p:nvPr>
            <p:ph type="title"/>
          </p:nvPr>
        </p:nvSpPr>
        <p:spPr>
          <a:xfrm>
            <a:off x="1206500" y="1079499"/>
            <a:ext cx="21971000" cy="1433165"/>
          </a:xfrm>
          <a:prstGeom prst="rect">
            <a:avLst/>
          </a:prstGeom>
        </p:spPr>
        <p:txBody>
          <a:bodyPr/>
          <a:lstStyle>
            <a:lvl1pPr>
              <a:defRPr spc="-200"/>
            </a:lvl1pPr>
          </a:lstStyle>
          <a:p>
            <a:r>
              <a:t>Deployment Example: Facebook.com</a:t>
            </a:r>
          </a:p>
        </p:txBody>
      </p:sp>
      <p:sp>
        <p:nvSpPr>
          <p:cNvPr id="699" name="Post-2016: Truly continuous releases from master branch"/>
          <p:cNvSpPr txBox="1">
            <a:spLocks noGrp="1"/>
          </p:cNvSpPr>
          <p:nvPr>
            <p:ph type="body" sz="quarter" idx="1"/>
          </p:nvPr>
        </p:nvSpPr>
        <p:spPr>
          <a:xfrm>
            <a:off x="1206500" y="2372961"/>
            <a:ext cx="21971000" cy="934780"/>
          </a:xfrm>
          <a:prstGeom prst="rect">
            <a:avLst/>
          </a:prstGeom>
        </p:spPr>
        <p:txBody>
          <a:bodyPr/>
          <a:lstStyle/>
          <a:p>
            <a:r>
              <a:t>Post-2016: Truly continuous releases from master branch</a:t>
            </a:r>
          </a:p>
        </p:txBody>
      </p:sp>
      <p:pic>
        <p:nvPicPr>
          <p:cNvPr id="700" name="GIYNPgGn5SctXdIGAAAAAAAkALkybj0JAAAB.jpg" descr="GIYNPgGn5SctXdIGAAAAAAAkALkybj0JAAAB.jpg"/>
          <p:cNvPicPr>
            <a:picLocks noChangeAspect="1"/>
          </p:cNvPicPr>
          <p:nvPr/>
        </p:nvPicPr>
        <p:blipFill>
          <a:blip r:embed="rId3"/>
          <a:stretch>
            <a:fillRect/>
          </a:stretch>
        </p:blipFill>
        <p:spPr>
          <a:xfrm>
            <a:off x="5619750" y="4729434"/>
            <a:ext cx="13144500" cy="7393783"/>
          </a:xfrm>
          <a:prstGeom prst="rect">
            <a:avLst/>
          </a:prstGeom>
          <a:ln w="12700">
            <a:miter lim="400000"/>
          </a:ln>
        </p:spPr>
      </p:pic>
      <p:sp>
        <p:nvSpPr>
          <p:cNvPr id="701" name="https://engineering.fb.com/2017/08/31/web/rapid-release-at-massive-scale/"/>
          <p:cNvSpPr txBox="1"/>
          <p:nvPr/>
        </p:nvSpPr>
        <p:spPr>
          <a:xfrm>
            <a:off x="5461045" y="12169889"/>
            <a:ext cx="13051664" cy="5227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lvl1pPr algn="l" defTabSz="642937">
              <a:lnSpc>
                <a:spcPct val="117999"/>
              </a:lnSpc>
              <a:defRPr sz="3000" u="sng">
                <a:solidFill>
                  <a:srgbClr val="0000FF"/>
                </a:solidFill>
                <a:uFill>
                  <a:solidFill>
                    <a:srgbClr val="0000FF"/>
                  </a:solidFill>
                </a:uFill>
                <a:hlinkClick r:id="rId4"/>
              </a:defRPr>
            </a:lvl1pPr>
          </a:lstStyle>
          <a:p>
            <a:pPr>
              <a:defRPr>
                <a:solidFill>
                  <a:srgbClr val="000000"/>
                </a:solidFill>
                <a:uFillTx/>
              </a:defRPr>
            </a:pPr>
            <a:r>
              <a:rPr>
                <a:solidFill>
                  <a:srgbClr val="0000FF"/>
                </a:solidFill>
                <a:uFill>
                  <a:solidFill>
                    <a:srgbClr val="0000FF"/>
                  </a:solidFill>
                </a:uFill>
                <a:hlinkClick r:id="rId4"/>
              </a:rPr>
              <a:t>https://engineering.fb.com/2017/08/31/web/rapid-release-at-massive-scale/</a:t>
            </a:r>
          </a:p>
        </p:txBody>
      </p:sp>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5" name="Monitoring"/>
          <p:cNvSpPr txBox="1">
            <a:spLocks noGrp="1"/>
          </p:cNvSpPr>
          <p:nvPr>
            <p:ph type="title"/>
          </p:nvPr>
        </p:nvSpPr>
        <p:spPr>
          <a:xfrm>
            <a:off x="1206500" y="1079499"/>
            <a:ext cx="21971000" cy="1433165"/>
          </a:xfrm>
          <a:prstGeom prst="rect">
            <a:avLst/>
          </a:prstGeom>
        </p:spPr>
        <p:txBody>
          <a:bodyPr/>
          <a:lstStyle>
            <a:lvl1pPr>
              <a:defRPr spc="-200"/>
            </a:lvl1pPr>
          </a:lstStyle>
          <a:p>
            <a:r>
              <a:t>Monitoring</a:t>
            </a:r>
          </a:p>
        </p:txBody>
      </p:sp>
      <p:sp>
        <p:nvSpPr>
          <p:cNvPr id="706" name="The last step in continuous deployment: track metrics"/>
          <p:cNvSpPr txBox="1">
            <a:spLocks noGrp="1"/>
          </p:cNvSpPr>
          <p:nvPr>
            <p:ph type="body" sz="quarter" idx="1"/>
          </p:nvPr>
        </p:nvSpPr>
        <p:spPr>
          <a:xfrm>
            <a:off x="1206500" y="2372961"/>
            <a:ext cx="21971000" cy="934780"/>
          </a:xfrm>
          <a:prstGeom prst="rect">
            <a:avLst/>
          </a:prstGeom>
        </p:spPr>
        <p:txBody>
          <a:bodyPr/>
          <a:lstStyle/>
          <a:p>
            <a:r>
              <a:t>The last step in continuous deployment: track metrics</a:t>
            </a:r>
          </a:p>
        </p:txBody>
      </p:sp>
      <p:sp>
        <p:nvSpPr>
          <p:cNvPr id="707" name="Hardware…"/>
          <p:cNvSpPr txBox="1">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marL="536447" indent="-536447" defTabSz="2145738">
              <a:spcBef>
                <a:spcPts val="3900"/>
              </a:spcBef>
              <a:defRPr sz="4200"/>
            </a:pPr>
            <a:r>
              <a:t>Hardware</a:t>
            </a:r>
          </a:p>
          <a:p>
            <a:pPr marL="1057994" lvl="1" indent="-521546" defTabSz="2145738">
              <a:spcBef>
                <a:spcPts val="3900"/>
              </a:spcBef>
              <a:defRPr sz="4200"/>
            </a:pPr>
            <a:r>
              <a:t>Voltages, temperatures, fan speeds, component health</a:t>
            </a:r>
          </a:p>
          <a:p>
            <a:pPr marL="536447" indent="-536447" defTabSz="2145738">
              <a:spcBef>
                <a:spcPts val="3900"/>
              </a:spcBef>
              <a:defRPr sz="4200"/>
            </a:pPr>
            <a:r>
              <a:t>OS</a:t>
            </a:r>
          </a:p>
          <a:p>
            <a:pPr marL="1057994" lvl="1" indent="-521546" defTabSz="2145738">
              <a:spcBef>
                <a:spcPts val="3900"/>
              </a:spcBef>
              <a:defRPr sz="4200"/>
            </a:pPr>
            <a:r>
              <a:t>Memory usage, swap usage, disk space, CPU load</a:t>
            </a:r>
          </a:p>
          <a:p>
            <a:pPr marL="536447" indent="-536447" defTabSz="2145738">
              <a:spcBef>
                <a:spcPts val="3900"/>
              </a:spcBef>
              <a:defRPr sz="4200"/>
            </a:pPr>
            <a:r>
              <a:t>Middleware</a:t>
            </a:r>
          </a:p>
          <a:p>
            <a:pPr marL="1057994" lvl="1" indent="-521546" defTabSz="2145738">
              <a:spcBef>
                <a:spcPts val="3900"/>
              </a:spcBef>
              <a:defRPr sz="4200"/>
            </a:pPr>
            <a:r>
              <a:t>Memory, thread/db connection pools, connections, response time</a:t>
            </a:r>
          </a:p>
          <a:p>
            <a:pPr marL="521546" indent="-521546" defTabSz="2145738">
              <a:spcBef>
                <a:spcPts val="3900"/>
              </a:spcBef>
              <a:defRPr sz="4200"/>
            </a:pPr>
            <a:r>
              <a:t>Applications</a:t>
            </a:r>
          </a:p>
          <a:p>
            <a:pPr marL="1057994" lvl="1" indent="-521546" defTabSz="2145738">
              <a:spcBef>
                <a:spcPts val="3900"/>
              </a:spcBef>
              <a:defRPr sz="4200"/>
            </a:pPr>
            <a:r>
              <a:t>Business transactions, conversion rate, status of 3rd party components</a:t>
            </a:r>
          </a:p>
        </p:txBody>
      </p:sp>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1" name="Title 1"/>
          <p:cNvSpPr txBox="1">
            <a:spLocks noGrp="1"/>
          </p:cNvSpPr>
          <p:nvPr>
            <p:ph type="title"/>
          </p:nvPr>
        </p:nvSpPr>
        <p:spPr>
          <a:xfrm>
            <a:off x="1206500" y="1079499"/>
            <a:ext cx="21971000" cy="1433165"/>
          </a:xfrm>
          <a:prstGeom prst="rect">
            <a:avLst/>
          </a:prstGeom>
        </p:spPr>
        <p:txBody>
          <a:bodyPr/>
          <a:lstStyle>
            <a:lvl1pPr>
              <a:defRPr sz="7600" spc="-200"/>
            </a:lvl1pPr>
          </a:lstStyle>
          <a:p>
            <a:r>
              <a:t>Monitoring Services Aggregate System Status</a:t>
            </a:r>
          </a:p>
        </p:txBody>
      </p:sp>
      <p:sp>
        <p:nvSpPr>
          <p:cNvPr id="712" name="Text Placeholder 2"/>
          <p:cNvSpPr txBox="1">
            <a:spLocks noGrp="1"/>
          </p:cNvSpPr>
          <p:nvPr>
            <p:ph type="body" sz="quarter" idx="1"/>
          </p:nvPr>
        </p:nvSpPr>
        <p:spPr>
          <a:xfrm>
            <a:off x="1206500" y="2372961"/>
            <a:ext cx="21971000" cy="934780"/>
          </a:xfrm>
          <a:prstGeom prst="rect">
            <a:avLst/>
          </a:prstGeom>
        </p:spPr>
        <p:txBody>
          <a:bodyPr/>
          <a:lstStyle/>
          <a:p>
            <a:endParaRPr/>
          </a:p>
        </p:txBody>
      </p:sp>
      <p:sp>
        <p:nvSpPr>
          <p:cNvPr id="713" name="Text Placeholder 3"/>
          <p:cNvSpPr txBox="1">
            <a:spLocks noGrp="1"/>
          </p:cNvSpPr>
          <p:nvPr>
            <p:ph type="body" idx="21"/>
          </p:nvPr>
        </p:nvSpPr>
        <p:spPr>
          <a:prstGeom prst="rect">
            <a:avLst/>
          </a:prstGeom>
        </p:spPr>
        <p:txBody>
          <a:bodyPr/>
          <a:lstStyle/>
          <a:p>
            <a:endParaRPr/>
          </a:p>
        </p:txBody>
      </p:sp>
      <p:pic>
        <p:nvPicPr>
          <p:cNvPr id="714" name="Picture 5" descr="Picture 5"/>
          <p:cNvPicPr>
            <a:picLocks noChangeAspect="1"/>
          </p:cNvPicPr>
          <p:nvPr/>
        </p:nvPicPr>
        <p:blipFill>
          <a:blip r:embed="rId3"/>
          <a:stretch>
            <a:fillRect/>
          </a:stretch>
        </p:blipFill>
        <p:spPr>
          <a:xfrm>
            <a:off x="1710813" y="2581915"/>
            <a:ext cx="19644853" cy="11134085"/>
          </a:xfrm>
          <a:prstGeom prst="rect">
            <a:avLst/>
          </a:prstGeom>
          <a:ln w="12700">
            <a:miter lim="400000"/>
          </a:ln>
        </p:spPr>
      </p:pic>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 name="Title 1"/>
          <p:cNvSpPr txBox="1">
            <a:spLocks noGrp="1"/>
          </p:cNvSpPr>
          <p:nvPr>
            <p:ph type="title"/>
          </p:nvPr>
        </p:nvSpPr>
        <p:spPr>
          <a:prstGeom prst="rect">
            <a:avLst/>
          </a:prstGeom>
        </p:spPr>
        <p:txBody>
          <a:bodyPr/>
          <a:lstStyle>
            <a:lvl1pPr>
              <a:defRPr sz="7600" spc="-200"/>
            </a:lvl1pPr>
          </a:lstStyle>
          <a:p>
            <a:r>
              <a:t>Monitoring Dashboards Help Gather Insights</a:t>
            </a:r>
          </a:p>
        </p:txBody>
      </p:sp>
      <p:sp>
        <p:nvSpPr>
          <p:cNvPr id="719" name="Text Placeholder 2"/>
          <p:cNvSpPr txBox="1">
            <a:spLocks noGrp="1"/>
          </p:cNvSpPr>
          <p:nvPr>
            <p:ph type="body" sz="quarter" idx="1"/>
          </p:nvPr>
        </p:nvSpPr>
        <p:spPr>
          <a:xfrm>
            <a:off x="1206500" y="2372961"/>
            <a:ext cx="21971000" cy="934780"/>
          </a:xfrm>
          <a:prstGeom prst="rect">
            <a:avLst/>
          </a:prstGeom>
        </p:spPr>
        <p:txBody>
          <a:bodyPr/>
          <a:lstStyle/>
          <a:p>
            <a:endParaRPr/>
          </a:p>
        </p:txBody>
      </p:sp>
      <p:sp>
        <p:nvSpPr>
          <p:cNvPr id="720" name="Text Placeholder 3"/>
          <p:cNvSpPr txBox="1">
            <a:spLocks noGrp="1"/>
          </p:cNvSpPr>
          <p:nvPr>
            <p:ph type="body" idx="21"/>
          </p:nvPr>
        </p:nvSpPr>
        <p:spPr>
          <a:xfrm>
            <a:off x="1206500" y="4248503"/>
            <a:ext cx="21971000" cy="8256014"/>
          </a:xfrm>
          <a:prstGeom prst="rect">
            <a:avLst/>
          </a:prstGeom>
        </p:spPr>
        <p:txBody>
          <a:bodyPr/>
          <a:lstStyle/>
          <a:p>
            <a:endParaRPr/>
          </a:p>
        </p:txBody>
      </p:sp>
      <p:pic>
        <p:nvPicPr>
          <p:cNvPr id="721" name="Image" descr="Image"/>
          <p:cNvPicPr>
            <a:picLocks noChangeAspect="1"/>
          </p:cNvPicPr>
          <p:nvPr/>
        </p:nvPicPr>
        <p:blipFill>
          <a:blip r:embed="rId3"/>
          <a:stretch>
            <a:fillRect/>
          </a:stretch>
        </p:blipFill>
        <p:spPr>
          <a:xfrm>
            <a:off x="643237" y="3535944"/>
            <a:ext cx="11977721" cy="9661786"/>
          </a:xfrm>
          <a:prstGeom prst="rect">
            <a:avLst/>
          </a:prstGeom>
          <a:ln w="12700">
            <a:miter lim="400000"/>
          </a:ln>
        </p:spPr>
      </p:pic>
      <p:pic>
        <p:nvPicPr>
          <p:cNvPr id="722" name="Image" descr="Image"/>
          <p:cNvPicPr>
            <a:picLocks noChangeAspect="1"/>
          </p:cNvPicPr>
          <p:nvPr/>
        </p:nvPicPr>
        <p:blipFill>
          <a:blip r:embed="rId4"/>
          <a:stretch>
            <a:fillRect/>
          </a:stretch>
        </p:blipFill>
        <p:spPr>
          <a:xfrm>
            <a:off x="13549136" y="3146039"/>
            <a:ext cx="10191627" cy="9661787"/>
          </a:xfrm>
          <a:prstGeom prst="rect">
            <a:avLst/>
          </a:prstGeom>
          <a:ln w="12700">
            <a:miter lim="400000"/>
          </a:ln>
        </p:spPr>
      </p:pic>
    </p:spTree>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6" name="Title 1"/>
          <p:cNvSpPr txBox="1">
            <a:spLocks noGrp="1"/>
          </p:cNvSpPr>
          <p:nvPr>
            <p:ph type="title"/>
          </p:nvPr>
        </p:nvSpPr>
        <p:spPr>
          <a:xfrm>
            <a:off x="1206500" y="1079499"/>
            <a:ext cx="21971000" cy="1433165"/>
          </a:xfrm>
          <a:prstGeom prst="rect">
            <a:avLst/>
          </a:prstGeom>
        </p:spPr>
        <p:txBody>
          <a:bodyPr/>
          <a:lstStyle>
            <a:lvl1pPr>
              <a:defRPr sz="7600" spc="-200"/>
            </a:lvl1pPr>
          </a:lstStyle>
          <a:p>
            <a:r>
              <a:t>Monitoring Services Take Automated Actions</a:t>
            </a:r>
          </a:p>
        </p:txBody>
      </p:sp>
      <p:sp>
        <p:nvSpPr>
          <p:cNvPr id="727" name="Text Placeholder 2"/>
          <p:cNvSpPr txBox="1">
            <a:spLocks noGrp="1"/>
          </p:cNvSpPr>
          <p:nvPr>
            <p:ph type="body" sz="quarter" idx="1"/>
          </p:nvPr>
        </p:nvSpPr>
        <p:spPr>
          <a:xfrm>
            <a:off x="1206500" y="2372961"/>
            <a:ext cx="21971000" cy="934780"/>
          </a:xfrm>
          <a:prstGeom prst="rect">
            <a:avLst/>
          </a:prstGeom>
        </p:spPr>
        <p:txBody>
          <a:bodyPr/>
          <a:lstStyle/>
          <a:p>
            <a:endParaRPr/>
          </a:p>
        </p:txBody>
      </p:sp>
      <p:sp>
        <p:nvSpPr>
          <p:cNvPr id="728" name="Text Placeholder 3"/>
          <p:cNvSpPr txBox="1">
            <a:spLocks noGrp="1"/>
          </p:cNvSpPr>
          <p:nvPr>
            <p:ph type="body" idx="21"/>
          </p:nvPr>
        </p:nvSpPr>
        <p:spPr>
          <a:prstGeom prst="rect">
            <a:avLst/>
          </a:prstGeom>
        </p:spPr>
        <p:txBody>
          <a:bodyPr/>
          <a:lstStyle/>
          <a:p>
            <a:endParaRPr/>
          </a:p>
        </p:txBody>
      </p:sp>
      <p:pic>
        <p:nvPicPr>
          <p:cNvPr id="729" name="Picture 5" descr="Picture 5"/>
          <p:cNvPicPr>
            <a:picLocks noChangeAspect="1"/>
          </p:cNvPicPr>
          <p:nvPr/>
        </p:nvPicPr>
        <p:blipFill>
          <a:blip r:embed="rId3"/>
          <a:stretch>
            <a:fillRect/>
          </a:stretch>
        </p:blipFill>
        <p:spPr>
          <a:xfrm>
            <a:off x="0" y="2456993"/>
            <a:ext cx="24034750" cy="11504609"/>
          </a:xfrm>
          <a:prstGeom prst="rect">
            <a:avLst/>
          </a:prstGeom>
          <a:ln w="12700">
            <a:miter lim="400000"/>
          </a:ln>
        </p:spPr>
      </p:pic>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3" name="Monitoring"/>
          <p:cNvSpPr txBox="1">
            <a:spLocks noGrp="1"/>
          </p:cNvSpPr>
          <p:nvPr>
            <p:ph type="title"/>
          </p:nvPr>
        </p:nvSpPr>
        <p:spPr>
          <a:xfrm>
            <a:off x="1206500" y="1079499"/>
            <a:ext cx="21971000" cy="1433165"/>
          </a:xfrm>
          <a:prstGeom prst="rect">
            <a:avLst/>
          </a:prstGeom>
        </p:spPr>
        <p:txBody>
          <a:bodyPr/>
          <a:lstStyle/>
          <a:p>
            <a:pPr>
              <a:defRPr sz="7600" spc="-200"/>
            </a:pPr>
            <a:r>
              <a:t>Monitoring Services Take Automated Actions</a:t>
            </a:r>
          </a:p>
        </p:txBody>
      </p:sp>
      <p:sp>
        <p:nvSpPr>
          <p:cNvPr id="734" name="Automatically detecting irregular behavior at Netflix"/>
          <p:cNvSpPr txBox="1">
            <a:spLocks noGrp="1"/>
          </p:cNvSpPr>
          <p:nvPr>
            <p:ph type="body" sz="quarter" idx="1"/>
          </p:nvPr>
        </p:nvSpPr>
        <p:spPr>
          <a:xfrm>
            <a:off x="1206500" y="2372961"/>
            <a:ext cx="21971000" cy="934780"/>
          </a:xfrm>
          <a:prstGeom prst="rect">
            <a:avLst/>
          </a:prstGeom>
        </p:spPr>
        <p:txBody>
          <a:bodyPr/>
          <a:lstStyle/>
          <a:p>
            <a:r>
              <a:t>Automatically detecting irregular behavior at Netflix</a:t>
            </a:r>
          </a:p>
        </p:txBody>
      </p:sp>
      <p:sp>
        <p:nvSpPr>
          <p:cNvPr id="735" name="Slide bullet text"/>
          <p:cNvSpPr txBox="1">
            <a:spLocks noGrp="1"/>
          </p:cNvSpPr>
          <p:nvPr>
            <p:ph type="body" idx="21"/>
          </p:nvPr>
        </p:nvSpPr>
        <p:spPr>
          <a:prstGeom prst="rect">
            <a:avLst/>
          </a:prstGeom>
        </p:spPr>
        <p:txBody>
          <a:bodyPr/>
          <a:lstStyle/>
          <a:p>
            <a:endParaRPr/>
          </a:p>
        </p:txBody>
      </p:sp>
      <p:pic>
        <p:nvPicPr>
          <p:cNvPr id="736" name="Image" descr="Image"/>
          <p:cNvPicPr>
            <a:picLocks noChangeAspect="1"/>
          </p:cNvPicPr>
          <p:nvPr/>
        </p:nvPicPr>
        <p:blipFill>
          <a:blip r:embed="rId3"/>
          <a:stretch>
            <a:fillRect/>
          </a:stretch>
        </p:blipFill>
        <p:spPr>
          <a:xfrm>
            <a:off x="4372864" y="4782944"/>
            <a:ext cx="15638272" cy="8330742"/>
          </a:xfrm>
          <a:prstGeom prst="rect">
            <a:avLst/>
          </a:prstGeom>
          <a:ln w="12700">
            <a:miter lim="400000"/>
          </a:ln>
        </p:spPr>
      </p:pic>
      <p:sp>
        <p:nvSpPr>
          <p:cNvPr id="737" name="https://www.youtube.com/watch?v=qyzymLlj9ag"/>
          <p:cNvSpPr txBox="1"/>
          <p:nvPr/>
        </p:nvSpPr>
        <p:spPr>
          <a:xfrm>
            <a:off x="13529482" y="13057474"/>
            <a:ext cx="6201614" cy="4112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lvl1pPr defTabSz="2438338">
              <a:defRPr sz="2200" u="sng">
                <a:solidFill>
                  <a:srgbClr val="0000FF"/>
                </a:solidFill>
                <a:uFill>
                  <a:solidFill>
                    <a:srgbClr val="0000FF"/>
                  </a:solidFill>
                </a:uFill>
                <a:hlinkClick r:id="rId4"/>
              </a:defRPr>
            </a:lvl1pPr>
          </a:lstStyle>
          <a:p>
            <a:pPr>
              <a:defRPr>
                <a:solidFill>
                  <a:srgbClr val="5E5E5E"/>
                </a:solidFill>
                <a:uFillTx/>
              </a:defRPr>
            </a:pPr>
            <a:r>
              <a:rPr>
                <a:solidFill>
                  <a:srgbClr val="0000FF"/>
                </a:solidFill>
                <a:uFill>
                  <a:solidFill>
                    <a:srgbClr val="0000FF"/>
                  </a:solidFill>
                </a:uFill>
                <a:hlinkClick r:id="rId4"/>
              </a:rPr>
              <a:t>https://www.youtube.com/watch?v=qyzymLlj9ag</a:t>
            </a:r>
          </a:p>
        </p:txBody>
      </p:sp>
    </p:spTree>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1" name="Usability Testing in Continuous Development"/>
          <p:cNvSpPr txBox="1">
            <a:spLocks noGrp="1"/>
          </p:cNvSpPr>
          <p:nvPr>
            <p:ph type="title"/>
          </p:nvPr>
        </p:nvSpPr>
        <p:spPr>
          <a:prstGeom prst="rect">
            <a:avLst/>
          </a:prstGeom>
        </p:spPr>
        <p:txBody>
          <a:bodyPr>
            <a:normAutofit fontScale="90000"/>
          </a:bodyPr>
          <a:lstStyle>
            <a:lvl1pPr defTabSz="2413955">
              <a:defRPr sz="8415" spc="-168"/>
            </a:lvl1pPr>
          </a:lstStyle>
          <a:p>
            <a:r>
              <a:t>Usability Testing in Continuous Development</a:t>
            </a:r>
          </a:p>
        </p:txBody>
      </p:sp>
      <p:sp>
        <p:nvSpPr>
          <p:cNvPr id="742" name="A/B Testing"/>
          <p:cNvSpPr txBox="1">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t>A/B Testing</a:t>
            </a:r>
          </a:p>
        </p:txBody>
      </p:sp>
      <p:sp>
        <p:nvSpPr>
          <p:cNvPr id="743" name="Ways to test new features for usability, popularity, performance without a focus group…"/>
          <p:cNvSpPr txBox="1">
            <a:spLocks noGrp="1"/>
          </p:cNvSpPr>
          <p:nvPr>
            <p:ph type="body" idx="1"/>
          </p:nvPr>
        </p:nvSpPr>
        <p:spPr>
          <a:prstGeom prst="rect">
            <a:avLst/>
          </a:prstGeom>
        </p:spPr>
        <p:txBody>
          <a:bodyPr/>
          <a:lstStyle/>
          <a:p>
            <a:r>
              <a:t>Ways to test new features for usability, popularity, performance without a focus group</a:t>
            </a:r>
          </a:p>
          <a:p>
            <a:r>
              <a:t>Show 50% of your site visitors version A, 50% version B, collect metrics on each, decide which is better</a:t>
            </a:r>
          </a:p>
        </p:txBody>
      </p:sp>
      <p:pic>
        <p:nvPicPr>
          <p:cNvPr id="744" name="Image" descr="Image"/>
          <p:cNvPicPr>
            <a:picLocks noChangeAspect="1"/>
          </p:cNvPicPr>
          <p:nvPr/>
        </p:nvPicPr>
        <p:blipFill>
          <a:blip r:embed="rId3"/>
          <a:stretch>
            <a:fillRect/>
          </a:stretch>
        </p:blipFill>
        <p:spPr>
          <a:xfrm>
            <a:off x="6269232" y="7887257"/>
            <a:ext cx="11845536" cy="5736765"/>
          </a:xfrm>
          <a:prstGeom prst="rect">
            <a:avLst/>
          </a:prstGeom>
          <a:ln w="12700">
            <a:miter lim="400000"/>
          </a:ln>
        </p:spPr>
      </p:pic>
    </p:spTree>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8" name="Usability Testing in Continuous Development"/>
          <p:cNvSpPr txBox="1">
            <a:spLocks noGrp="1"/>
          </p:cNvSpPr>
          <p:nvPr>
            <p:ph type="title"/>
          </p:nvPr>
        </p:nvSpPr>
        <p:spPr>
          <a:prstGeom prst="rect">
            <a:avLst/>
          </a:prstGeom>
        </p:spPr>
        <p:txBody>
          <a:bodyPr>
            <a:normAutofit fontScale="90000"/>
          </a:bodyPr>
          <a:lstStyle>
            <a:lvl1pPr defTabSz="2413955">
              <a:defRPr sz="8415" spc="-168"/>
            </a:lvl1pPr>
          </a:lstStyle>
          <a:p>
            <a:r>
              <a:t>Usability Testing in Continuous Development</a:t>
            </a:r>
          </a:p>
        </p:txBody>
      </p:sp>
      <p:sp>
        <p:nvSpPr>
          <p:cNvPr id="749" name="A/B Testing: PlanOut from Facebook (“N=109 user study”)"/>
          <p:cNvSpPr txBox="1">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t>A/B Testing: PlanOut from Facebook (“N=10</a:t>
            </a:r>
            <a:r>
              <a:rPr baseline="31999"/>
              <a:t>9</a:t>
            </a:r>
            <a:r>
              <a:t> user study”)</a:t>
            </a:r>
          </a:p>
        </p:txBody>
      </p:sp>
      <p:sp>
        <p:nvSpPr>
          <p:cNvPr id="750" name="Used to test advertising strategies (and Facebook functionality)…"/>
          <p:cNvSpPr txBox="1">
            <a:spLocks noGrp="1"/>
          </p:cNvSpPr>
          <p:nvPr>
            <p:ph type="body" idx="1"/>
          </p:nvPr>
        </p:nvSpPr>
        <p:spPr>
          <a:prstGeom prst="rect">
            <a:avLst/>
          </a:prstGeom>
        </p:spPr>
        <p:txBody>
          <a:bodyPr/>
          <a:lstStyle/>
          <a:p>
            <a:r>
              <a:t>Used to test advertising strategies (and Facebook functionality)</a:t>
            </a:r>
          </a:p>
          <a:p>
            <a:r>
              <a:t>Segment audience and define KPIs, collect results</a:t>
            </a:r>
          </a:p>
        </p:txBody>
      </p:sp>
      <p:sp>
        <p:nvSpPr>
          <p:cNvPr id="751" name="https://github.com/facebook/planout"/>
          <p:cNvSpPr txBox="1"/>
          <p:nvPr/>
        </p:nvSpPr>
        <p:spPr>
          <a:xfrm>
            <a:off x="3417723" y="13184282"/>
            <a:ext cx="4689781" cy="4112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lvl1pPr algn="l" defTabSz="2438339">
              <a:defRPr sz="2200" u="sng">
                <a:solidFill>
                  <a:srgbClr val="0000FF"/>
                </a:solidFill>
                <a:uFill>
                  <a:solidFill>
                    <a:srgbClr val="0000FF"/>
                  </a:solidFill>
                </a:uFill>
                <a:hlinkClick r:id="rId3"/>
              </a:defRPr>
            </a:lvl1pPr>
          </a:lstStyle>
          <a:p>
            <a:pPr>
              <a:defRPr u="none">
                <a:solidFill>
                  <a:srgbClr val="5E5E5E"/>
                </a:solidFill>
                <a:uFillTx/>
              </a:defRPr>
            </a:pPr>
            <a:r>
              <a:rPr u="sng">
                <a:solidFill>
                  <a:srgbClr val="0000FF"/>
                </a:solidFill>
                <a:uFill>
                  <a:solidFill>
                    <a:srgbClr val="0000FF"/>
                  </a:solidFill>
                </a:uFill>
                <a:hlinkClick r:id="rId3"/>
              </a:rPr>
              <a:t>https://github.com/facebook/planout</a:t>
            </a:r>
          </a:p>
        </p:txBody>
      </p:sp>
      <p:sp>
        <p:nvSpPr>
          <p:cNvPr id="752" name="https://www.slideshare.net/optimizely/opti-con-2014-automated-experimentation-at-scale"/>
          <p:cNvSpPr txBox="1"/>
          <p:nvPr/>
        </p:nvSpPr>
        <p:spPr>
          <a:xfrm>
            <a:off x="9005132" y="13184282"/>
            <a:ext cx="11961145" cy="4112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lvl1pPr algn="l" defTabSz="2438339">
              <a:defRPr sz="2200" u="sng">
                <a:solidFill>
                  <a:srgbClr val="0000FF"/>
                </a:solidFill>
                <a:uFill>
                  <a:solidFill>
                    <a:srgbClr val="0000FF"/>
                  </a:solidFill>
                </a:uFill>
                <a:hlinkClick r:id="rId4"/>
              </a:defRPr>
            </a:lvl1pPr>
          </a:lstStyle>
          <a:p>
            <a:pPr>
              <a:defRPr u="none">
                <a:solidFill>
                  <a:srgbClr val="5E5E5E"/>
                </a:solidFill>
                <a:uFillTx/>
              </a:defRPr>
            </a:pPr>
            <a:r>
              <a:rPr u="sng">
                <a:solidFill>
                  <a:srgbClr val="0000FF"/>
                </a:solidFill>
                <a:uFill>
                  <a:solidFill>
                    <a:srgbClr val="0000FF"/>
                  </a:solidFill>
                </a:uFill>
                <a:hlinkClick r:id="rId4"/>
              </a:rPr>
              <a:t>https://www.slideshare.net/optimizely/opti-con-2014-automated-experimentation-at-scale</a:t>
            </a:r>
          </a:p>
        </p:txBody>
      </p:sp>
      <p:pic>
        <p:nvPicPr>
          <p:cNvPr id="753" name="Image" descr="Image"/>
          <p:cNvPicPr>
            <a:picLocks noChangeAspect="1"/>
          </p:cNvPicPr>
          <p:nvPr/>
        </p:nvPicPr>
        <p:blipFill>
          <a:blip r:embed="rId5"/>
          <a:stretch>
            <a:fillRect/>
          </a:stretch>
        </p:blipFill>
        <p:spPr>
          <a:xfrm>
            <a:off x="6211427" y="6306473"/>
            <a:ext cx="11961146" cy="6703351"/>
          </a:xfrm>
          <a:prstGeom prst="rect">
            <a:avLst/>
          </a:prstGeom>
          <a:ln w="12700">
            <a:miter lim="400000"/>
          </a:ln>
        </p:spPr>
      </p:pic>
    </p:spTree>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 name="Usability Testing in Continuous Development"/>
          <p:cNvSpPr txBox="1">
            <a:spLocks noGrp="1"/>
          </p:cNvSpPr>
          <p:nvPr>
            <p:ph type="title"/>
          </p:nvPr>
        </p:nvSpPr>
        <p:spPr>
          <a:prstGeom prst="rect">
            <a:avLst/>
          </a:prstGeom>
        </p:spPr>
        <p:txBody>
          <a:bodyPr>
            <a:normAutofit fontScale="90000"/>
          </a:bodyPr>
          <a:lstStyle>
            <a:lvl1pPr defTabSz="2413955">
              <a:defRPr sz="8415" spc="-168"/>
            </a:lvl1pPr>
          </a:lstStyle>
          <a:p>
            <a:r>
              <a:t>Usability Testing in Continuous Development</a:t>
            </a:r>
          </a:p>
        </p:txBody>
      </p:sp>
      <p:sp>
        <p:nvSpPr>
          <p:cNvPr id="758" name="A/B Testing: PlanOut from Facebook (“N=109 user study”)"/>
          <p:cNvSpPr txBox="1">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t>A/B Testing: PlanOut from Facebook (“N=10</a:t>
            </a:r>
            <a:r>
              <a:rPr baseline="31999"/>
              <a:t>9</a:t>
            </a:r>
            <a:r>
              <a:t> user study”)</a:t>
            </a:r>
          </a:p>
        </p:txBody>
      </p:sp>
      <p:sp>
        <p:nvSpPr>
          <p:cNvPr id="759" name="https://github.com/facebook/planout"/>
          <p:cNvSpPr txBox="1"/>
          <p:nvPr/>
        </p:nvSpPr>
        <p:spPr>
          <a:xfrm>
            <a:off x="3417723" y="13184282"/>
            <a:ext cx="4689781" cy="4112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lvl1pPr algn="l" defTabSz="2438339">
              <a:defRPr sz="2200" u="sng">
                <a:solidFill>
                  <a:srgbClr val="0000FF"/>
                </a:solidFill>
                <a:uFill>
                  <a:solidFill>
                    <a:srgbClr val="0000FF"/>
                  </a:solidFill>
                </a:uFill>
                <a:hlinkClick r:id="rId3"/>
              </a:defRPr>
            </a:lvl1pPr>
          </a:lstStyle>
          <a:p>
            <a:pPr>
              <a:defRPr u="none">
                <a:solidFill>
                  <a:srgbClr val="5E5E5E"/>
                </a:solidFill>
                <a:uFillTx/>
              </a:defRPr>
            </a:pPr>
            <a:r>
              <a:rPr u="sng">
                <a:solidFill>
                  <a:srgbClr val="0000FF"/>
                </a:solidFill>
                <a:uFill>
                  <a:solidFill>
                    <a:srgbClr val="0000FF"/>
                  </a:solidFill>
                </a:uFill>
                <a:hlinkClick r:id="rId3"/>
              </a:rPr>
              <a:t>https://github.com/facebook/planout</a:t>
            </a:r>
          </a:p>
        </p:txBody>
      </p:sp>
      <p:sp>
        <p:nvSpPr>
          <p:cNvPr id="760" name="https://www.slideshare.net/optimizely/opti-con-2014-automated-experimentation-at-scale"/>
          <p:cNvSpPr txBox="1"/>
          <p:nvPr/>
        </p:nvSpPr>
        <p:spPr>
          <a:xfrm>
            <a:off x="9005132" y="13184282"/>
            <a:ext cx="11961145" cy="4112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lvl1pPr algn="l" defTabSz="2438339">
              <a:defRPr sz="2200" u="sng">
                <a:solidFill>
                  <a:srgbClr val="0000FF"/>
                </a:solidFill>
                <a:uFill>
                  <a:solidFill>
                    <a:srgbClr val="0000FF"/>
                  </a:solidFill>
                </a:uFill>
                <a:hlinkClick r:id="rId4"/>
              </a:defRPr>
            </a:lvl1pPr>
          </a:lstStyle>
          <a:p>
            <a:pPr>
              <a:defRPr u="none">
                <a:solidFill>
                  <a:srgbClr val="5E5E5E"/>
                </a:solidFill>
                <a:uFillTx/>
              </a:defRPr>
            </a:pPr>
            <a:r>
              <a:rPr u="sng">
                <a:solidFill>
                  <a:srgbClr val="0000FF"/>
                </a:solidFill>
                <a:uFill>
                  <a:solidFill>
                    <a:srgbClr val="0000FF"/>
                  </a:solidFill>
                </a:uFill>
                <a:hlinkClick r:id="rId4"/>
              </a:rPr>
              <a:t>https://www.slideshare.net/optimizely/opti-con-2014-automated-experimentation-at-scale</a:t>
            </a:r>
          </a:p>
        </p:txBody>
      </p:sp>
      <p:pic>
        <p:nvPicPr>
          <p:cNvPr id="761" name="Image" descr="Image"/>
          <p:cNvPicPr>
            <a:picLocks noChangeAspect="1"/>
          </p:cNvPicPr>
          <p:nvPr/>
        </p:nvPicPr>
        <p:blipFill>
          <a:blip r:embed="rId5"/>
          <a:stretch>
            <a:fillRect/>
          </a:stretch>
        </p:blipFill>
        <p:spPr>
          <a:xfrm>
            <a:off x="5692116" y="4688699"/>
            <a:ext cx="12999768" cy="7416685"/>
          </a:xfrm>
          <a:prstGeom prst="rect">
            <a:avLst/>
          </a:prstGeom>
          <a:ln w="12700">
            <a:miter lim="400000"/>
          </a:ln>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3" name="2D Line Chart"/>
          <p:cNvGraphicFramePr/>
          <p:nvPr/>
        </p:nvGraphicFramePr>
        <p:xfrm>
          <a:off x="1830591" y="3190535"/>
          <a:ext cx="20716465" cy="10242305"/>
        </p:xfrm>
        <a:graphic>
          <a:graphicData uri="http://schemas.openxmlformats.org/drawingml/2006/chart">
            <c:chart xmlns:c="http://schemas.openxmlformats.org/drawingml/2006/chart" xmlns:r="http://schemas.openxmlformats.org/officeDocument/2006/relationships" r:id="rId3"/>
          </a:graphicData>
        </a:graphic>
      </p:graphicFrame>
      <p:sp>
        <p:nvSpPr>
          <p:cNvPr id="234" name="Cost to Fix a Defect Over Time"/>
          <p:cNvSpPr txBox="1">
            <a:spLocks noGrp="1"/>
          </p:cNvSpPr>
          <p:nvPr>
            <p:ph type="title"/>
          </p:nvPr>
        </p:nvSpPr>
        <p:spPr>
          <a:prstGeom prst="rect">
            <a:avLst/>
          </a:prstGeom>
        </p:spPr>
        <p:txBody>
          <a:bodyPr/>
          <a:lstStyle>
            <a:lvl1pPr>
              <a:defRPr spc="-200"/>
            </a:lvl1pPr>
          </a:lstStyle>
          <a:p>
            <a:r>
              <a:t>Continuous Integration</a:t>
            </a:r>
          </a:p>
        </p:txBody>
      </p:sp>
      <p:sp>
        <p:nvSpPr>
          <p:cNvPr id="235" name="Rough estimate"/>
          <p:cNvSpPr txBox="1">
            <a:spLocks noGrp="1"/>
          </p:cNvSpPr>
          <p:nvPr>
            <p:ph type="body" sz="quarter" idx="1"/>
          </p:nvPr>
        </p:nvSpPr>
        <p:spPr>
          <a:xfrm>
            <a:off x="1206500" y="2372961"/>
            <a:ext cx="21971000" cy="934780"/>
          </a:xfrm>
          <a:prstGeom prst="rect">
            <a:avLst/>
          </a:prstGeom>
        </p:spPr>
        <p:txBody>
          <a:bodyPr/>
          <a:lstStyle/>
          <a:p>
            <a:r>
              <a:t>Fast feedback on integration errors</a:t>
            </a:r>
          </a:p>
        </p:txBody>
      </p:sp>
      <p:grpSp>
        <p:nvGrpSpPr>
          <p:cNvPr id="238" name="Group"/>
          <p:cNvGrpSpPr/>
          <p:nvPr/>
        </p:nvGrpSpPr>
        <p:grpSpPr>
          <a:xfrm>
            <a:off x="6385494" y="6614384"/>
            <a:ext cx="5356311" cy="2758220"/>
            <a:chOff x="0" y="527888"/>
            <a:chExt cx="5356310" cy="2758219"/>
          </a:xfrm>
        </p:grpSpPr>
        <p:sp>
          <p:nvSpPr>
            <p:cNvPr id="236" name="Line"/>
            <p:cNvSpPr/>
            <p:nvPr/>
          </p:nvSpPr>
          <p:spPr>
            <a:xfrm>
              <a:off x="3313585" y="1115458"/>
              <a:ext cx="1692068" cy="2170651"/>
            </a:xfrm>
            <a:prstGeom prst="line">
              <a:avLst/>
            </a:prstGeom>
            <a:noFill/>
            <a:ln w="50800" cap="flat">
              <a:solidFill>
                <a:srgbClr val="000000"/>
              </a:solidFill>
              <a:prstDash val="solid"/>
              <a:miter lim="400000"/>
              <a:tailEnd type="triangle" w="med" len="med"/>
            </a:ln>
            <a:effectLst/>
          </p:spPr>
          <p:txBody>
            <a:bodyPr wrap="square" lIns="45718" tIns="45718" rIns="45718" bIns="45718" numCol="1" anchor="t">
              <a:noAutofit/>
            </a:bodyPr>
            <a:lstStyle/>
            <a:p>
              <a:endParaRPr/>
            </a:p>
          </p:txBody>
        </p:sp>
        <p:sp>
          <p:nvSpPr>
            <p:cNvPr id="237" name="Old feedback loop: do this infrequently New feedback loop: do this continuously"/>
            <p:cNvSpPr/>
            <p:nvPr/>
          </p:nvSpPr>
          <p:spPr>
            <a:xfrm>
              <a:off x="0" y="527888"/>
              <a:ext cx="5356311"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lgn="l">
                <a:defRPr sz="3100">
                  <a:solidFill>
                    <a:srgbClr val="000000"/>
                  </a:solidFill>
                </a:defRPr>
              </a:lvl1pPr>
            </a:lstStyle>
            <a:p>
              <a:r>
                <a:t>Continuous Integration Automates Large Test Suites</a:t>
              </a:r>
            </a:p>
          </p:txBody>
        </p:sp>
      </p:grpSp>
    </p:spTree>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5" name="Usability Testing in Continuous Development"/>
          <p:cNvSpPr txBox="1">
            <a:spLocks noGrp="1"/>
          </p:cNvSpPr>
          <p:nvPr>
            <p:ph type="title"/>
          </p:nvPr>
        </p:nvSpPr>
        <p:spPr>
          <a:prstGeom prst="rect">
            <a:avLst/>
          </a:prstGeom>
        </p:spPr>
        <p:txBody>
          <a:bodyPr>
            <a:normAutofit fontScale="90000"/>
          </a:bodyPr>
          <a:lstStyle>
            <a:lvl1pPr defTabSz="2413955">
              <a:defRPr sz="8415" spc="-168"/>
            </a:lvl1pPr>
          </a:lstStyle>
          <a:p>
            <a:r>
              <a:t>Usability Testing in Continuous Development</a:t>
            </a:r>
          </a:p>
        </p:txBody>
      </p:sp>
      <p:sp>
        <p:nvSpPr>
          <p:cNvPr id="766" name="A/B Testing: PlanOut from Facebook (“N=109 user study”)"/>
          <p:cNvSpPr txBox="1">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t>A/B Testing: PlanOut from Facebook (“N=10</a:t>
            </a:r>
            <a:r>
              <a:rPr baseline="31999"/>
              <a:t>9</a:t>
            </a:r>
            <a:r>
              <a:t> user study”)</a:t>
            </a:r>
          </a:p>
        </p:txBody>
      </p:sp>
      <p:sp>
        <p:nvSpPr>
          <p:cNvPr id="767" name="https://github.com/facebook/planout"/>
          <p:cNvSpPr txBox="1"/>
          <p:nvPr/>
        </p:nvSpPr>
        <p:spPr>
          <a:xfrm>
            <a:off x="3417723" y="13184282"/>
            <a:ext cx="4689781" cy="4112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lvl1pPr algn="l" defTabSz="2438339">
              <a:defRPr sz="2200" u="sng">
                <a:solidFill>
                  <a:srgbClr val="0000FF"/>
                </a:solidFill>
                <a:uFill>
                  <a:solidFill>
                    <a:srgbClr val="0000FF"/>
                  </a:solidFill>
                </a:uFill>
                <a:hlinkClick r:id="rId3"/>
              </a:defRPr>
            </a:lvl1pPr>
          </a:lstStyle>
          <a:p>
            <a:pPr>
              <a:defRPr u="none">
                <a:solidFill>
                  <a:srgbClr val="5E5E5E"/>
                </a:solidFill>
                <a:uFillTx/>
              </a:defRPr>
            </a:pPr>
            <a:r>
              <a:rPr u="sng">
                <a:solidFill>
                  <a:srgbClr val="0000FF"/>
                </a:solidFill>
                <a:uFill>
                  <a:solidFill>
                    <a:srgbClr val="0000FF"/>
                  </a:solidFill>
                </a:uFill>
                <a:hlinkClick r:id="rId3"/>
              </a:rPr>
              <a:t>https://github.com/facebook/planout</a:t>
            </a:r>
          </a:p>
        </p:txBody>
      </p:sp>
      <p:sp>
        <p:nvSpPr>
          <p:cNvPr id="768" name="https://www.slideshare.net/optimizely/opti-con-2014-automated-experimentation-at-scale"/>
          <p:cNvSpPr txBox="1"/>
          <p:nvPr/>
        </p:nvSpPr>
        <p:spPr>
          <a:xfrm>
            <a:off x="9005132" y="13184282"/>
            <a:ext cx="11961145" cy="4112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lvl1pPr algn="l" defTabSz="2438339">
              <a:defRPr sz="2200" u="sng">
                <a:solidFill>
                  <a:srgbClr val="0000FF"/>
                </a:solidFill>
                <a:uFill>
                  <a:solidFill>
                    <a:srgbClr val="0000FF"/>
                  </a:solidFill>
                </a:uFill>
                <a:hlinkClick r:id="rId4"/>
              </a:defRPr>
            </a:lvl1pPr>
          </a:lstStyle>
          <a:p>
            <a:pPr>
              <a:defRPr u="none">
                <a:solidFill>
                  <a:srgbClr val="5E5E5E"/>
                </a:solidFill>
                <a:uFillTx/>
              </a:defRPr>
            </a:pPr>
            <a:r>
              <a:rPr u="sng">
                <a:solidFill>
                  <a:srgbClr val="0000FF"/>
                </a:solidFill>
                <a:uFill>
                  <a:solidFill>
                    <a:srgbClr val="0000FF"/>
                  </a:solidFill>
                </a:uFill>
                <a:hlinkClick r:id="rId4"/>
              </a:rPr>
              <a:t>https://www.slideshare.net/optimizely/opti-con-2014-automated-experimentation-at-scale</a:t>
            </a:r>
          </a:p>
        </p:txBody>
      </p:sp>
      <p:pic>
        <p:nvPicPr>
          <p:cNvPr id="769" name="Image" descr="Image"/>
          <p:cNvPicPr>
            <a:picLocks noChangeAspect="1"/>
          </p:cNvPicPr>
          <p:nvPr/>
        </p:nvPicPr>
        <p:blipFill>
          <a:blip r:embed="rId5"/>
          <a:stretch>
            <a:fillRect/>
          </a:stretch>
        </p:blipFill>
        <p:spPr>
          <a:xfrm>
            <a:off x="5433367" y="4594835"/>
            <a:ext cx="13517266" cy="7604414"/>
          </a:xfrm>
          <a:prstGeom prst="rect">
            <a:avLst/>
          </a:prstGeom>
          <a:ln w="12700">
            <a:miter lim="400000"/>
          </a:ln>
        </p:spPr>
      </p:pic>
    </p:spTree>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3" name="Usability Testing in Continuous Development"/>
          <p:cNvSpPr txBox="1">
            <a:spLocks noGrp="1"/>
          </p:cNvSpPr>
          <p:nvPr>
            <p:ph type="title"/>
          </p:nvPr>
        </p:nvSpPr>
        <p:spPr>
          <a:prstGeom prst="rect">
            <a:avLst/>
          </a:prstGeom>
        </p:spPr>
        <p:txBody>
          <a:bodyPr>
            <a:normAutofit fontScale="90000"/>
          </a:bodyPr>
          <a:lstStyle>
            <a:lvl1pPr defTabSz="2413955">
              <a:defRPr sz="8415" spc="-168"/>
            </a:lvl1pPr>
          </a:lstStyle>
          <a:p>
            <a:r>
              <a:t>Usability Testing in Continuous Development</a:t>
            </a:r>
          </a:p>
        </p:txBody>
      </p:sp>
      <p:sp>
        <p:nvSpPr>
          <p:cNvPr id="774" name="A/B Testing: PlanOut from Facebook (“N=109 user study”)"/>
          <p:cNvSpPr txBox="1">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t>A/B Testing: PlanOut from Facebook (“N=10</a:t>
            </a:r>
            <a:r>
              <a:rPr baseline="31999"/>
              <a:t>9</a:t>
            </a:r>
            <a:r>
              <a:t> user study”)</a:t>
            </a:r>
          </a:p>
        </p:txBody>
      </p:sp>
      <p:sp>
        <p:nvSpPr>
          <p:cNvPr id="775" name="https://github.com/facebook/planout"/>
          <p:cNvSpPr txBox="1"/>
          <p:nvPr/>
        </p:nvSpPr>
        <p:spPr>
          <a:xfrm>
            <a:off x="3417723" y="13184282"/>
            <a:ext cx="4689781" cy="4112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lvl1pPr algn="l" defTabSz="2438339">
              <a:defRPr sz="2200" u="sng">
                <a:solidFill>
                  <a:srgbClr val="0000FF"/>
                </a:solidFill>
                <a:uFill>
                  <a:solidFill>
                    <a:srgbClr val="0000FF"/>
                  </a:solidFill>
                </a:uFill>
                <a:hlinkClick r:id="rId3"/>
              </a:defRPr>
            </a:lvl1pPr>
          </a:lstStyle>
          <a:p>
            <a:pPr>
              <a:defRPr u="none">
                <a:solidFill>
                  <a:srgbClr val="5E5E5E"/>
                </a:solidFill>
                <a:uFillTx/>
              </a:defRPr>
            </a:pPr>
            <a:r>
              <a:rPr u="sng">
                <a:solidFill>
                  <a:srgbClr val="0000FF"/>
                </a:solidFill>
                <a:uFill>
                  <a:solidFill>
                    <a:srgbClr val="0000FF"/>
                  </a:solidFill>
                </a:uFill>
                <a:hlinkClick r:id="rId3"/>
              </a:rPr>
              <a:t>https://github.com/facebook/planout</a:t>
            </a:r>
          </a:p>
        </p:txBody>
      </p:sp>
      <p:sp>
        <p:nvSpPr>
          <p:cNvPr id="776" name="https://www.slideshare.net/optimizely/opti-con-2014-automated-experimentation-at-scale"/>
          <p:cNvSpPr txBox="1"/>
          <p:nvPr/>
        </p:nvSpPr>
        <p:spPr>
          <a:xfrm>
            <a:off x="9005132" y="13184282"/>
            <a:ext cx="11961145" cy="4112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lvl1pPr algn="l" defTabSz="2438339">
              <a:defRPr sz="2200" u="sng">
                <a:solidFill>
                  <a:srgbClr val="0000FF"/>
                </a:solidFill>
                <a:uFill>
                  <a:solidFill>
                    <a:srgbClr val="0000FF"/>
                  </a:solidFill>
                </a:uFill>
                <a:hlinkClick r:id="rId4"/>
              </a:defRPr>
            </a:lvl1pPr>
          </a:lstStyle>
          <a:p>
            <a:pPr>
              <a:defRPr u="none">
                <a:solidFill>
                  <a:srgbClr val="5E5E5E"/>
                </a:solidFill>
                <a:uFillTx/>
              </a:defRPr>
            </a:pPr>
            <a:r>
              <a:rPr u="sng">
                <a:solidFill>
                  <a:srgbClr val="0000FF"/>
                </a:solidFill>
                <a:uFill>
                  <a:solidFill>
                    <a:srgbClr val="0000FF"/>
                  </a:solidFill>
                </a:uFill>
                <a:hlinkClick r:id="rId4"/>
              </a:rPr>
              <a:t>https://www.slideshare.net/optimizely/opti-con-2014-automated-experimentation-at-scale</a:t>
            </a:r>
          </a:p>
        </p:txBody>
      </p:sp>
      <p:pic>
        <p:nvPicPr>
          <p:cNvPr id="777" name="Image" descr="Image"/>
          <p:cNvPicPr>
            <a:picLocks noChangeAspect="1"/>
          </p:cNvPicPr>
          <p:nvPr/>
        </p:nvPicPr>
        <p:blipFill>
          <a:blip r:embed="rId5"/>
          <a:stretch>
            <a:fillRect/>
          </a:stretch>
        </p:blipFill>
        <p:spPr>
          <a:xfrm>
            <a:off x="4670879" y="4455648"/>
            <a:ext cx="15042241" cy="8479096"/>
          </a:xfrm>
          <a:prstGeom prst="rect">
            <a:avLst/>
          </a:prstGeom>
          <a:ln w="12700">
            <a:miter lim="400000"/>
          </a:ln>
        </p:spPr>
      </p:pic>
    </p:spTree>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1" name="Beware of Metrics"/>
          <p:cNvSpPr txBox="1">
            <a:spLocks noGrp="1"/>
          </p:cNvSpPr>
          <p:nvPr>
            <p:ph type="title"/>
          </p:nvPr>
        </p:nvSpPr>
        <p:spPr>
          <a:prstGeom prst="rect">
            <a:avLst/>
          </a:prstGeom>
        </p:spPr>
        <p:txBody>
          <a:bodyPr/>
          <a:lstStyle/>
          <a:p>
            <a:r>
              <a:t>Beware of Metrics</a:t>
            </a:r>
          </a:p>
        </p:txBody>
      </p:sp>
      <p:sp>
        <p:nvSpPr>
          <p:cNvPr id="782" name="McNamara Fallacy"/>
          <p:cNvSpPr txBox="1">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t>McNamara Fallacy</a:t>
            </a:r>
          </a:p>
        </p:txBody>
      </p:sp>
      <p:sp>
        <p:nvSpPr>
          <p:cNvPr id="783" name="Measure whatever can be easily measured…"/>
          <p:cNvSpPr txBox="1">
            <a:spLocks noGrp="1"/>
          </p:cNvSpPr>
          <p:nvPr>
            <p:ph type="body" sz="half" idx="1"/>
          </p:nvPr>
        </p:nvSpPr>
        <p:spPr>
          <a:xfrm>
            <a:off x="1206500" y="4248504"/>
            <a:ext cx="14055194" cy="8256012"/>
          </a:xfrm>
          <a:prstGeom prst="rect">
            <a:avLst/>
          </a:prstGeom>
        </p:spPr>
        <p:txBody>
          <a:bodyPr/>
          <a:lstStyle/>
          <a:p>
            <a:r>
              <a:t>Measure whatever can be easily measured</a:t>
            </a:r>
          </a:p>
          <a:p>
            <a:r>
              <a:t>Disregard that which cannot be measured easily</a:t>
            </a:r>
          </a:p>
          <a:p>
            <a:r>
              <a:t>Presume that which cannot be measured easily is not important</a:t>
            </a:r>
          </a:p>
          <a:p>
            <a:r>
              <a:t>Presume that which cannot be measured easily does not exist</a:t>
            </a:r>
          </a:p>
        </p:txBody>
      </p:sp>
      <p:pic>
        <p:nvPicPr>
          <p:cNvPr id="784" name="Robert_McNamara_at_a_cabinet_meeting,_22_Nov_1967.jpg" descr="Robert_McNamara_at_a_cabinet_meeting,_22_Nov_1967.jpg"/>
          <p:cNvPicPr>
            <a:picLocks noChangeAspect="1"/>
          </p:cNvPicPr>
          <p:nvPr/>
        </p:nvPicPr>
        <p:blipFill>
          <a:blip r:embed="rId3"/>
          <a:stretch>
            <a:fillRect/>
          </a:stretch>
        </p:blipFill>
        <p:spPr>
          <a:xfrm>
            <a:off x="15321447" y="-1"/>
            <a:ext cx="9032765" cy="13716001"/>
          </a:xfrm>
          <a:prstGeom prst="rect">
            <a:avLst/>
          </a:prstGeom>
          <a:ln w="12700">
            <a:miter lim="400000"/>
          </a:ln>
        </p:spPr>
      </p:pic>
    </p:spTree>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 name="What Could Knight Capital Have Done Better?"/>
          <p:cNvSpPr txBox="1">
            <a:spLocks noGrp="1"/>
          </p:cNvSpPr>
          <p:nvPr>
            <p:ph type="title"/>
          </p:nvPr>
        </p:nvSpPr>
        <p:spPr>
          <a:prstGeom prst="rect">
            <a:avLst/>
          </a:prstGeom>
        </p:spPr>
        <p:txBody>
          <a:bodyPr/>
          <a:lstStyle>
            <a:lvl1pPr defTabSz="2340805">
              <a:defRPr sz="8160" spc="-163"/>
            </a:lvl1pPr>
          </a:lstStyle>
          <a:p>
            <a:r>
              <a:t>What Could Knight Capital Have Done Better?</a:t>
            </a:r>
          </a:p>
        </p:txBody>
      </p:sp>
      <p:sp>
        <p:nvSpPr>
          <p:cNvPr id="789" name="Slide Subtitle"/>
          <p:cNvSpPr txBox="1">
            <a:spLocks noGrp="1"/>
          </p:cNvSpPr>
          <p:nvPr>
            <p:ph type="body" idx="21"/>
          </p:nvPr>
        </p:nvSpPr>
        <p:spPr>
          <a:prstGeom prst="rect">
            <a:avLst/>
          </a:prstGeom>
        </p:spPr>
        <p:txBody>
          <a:bodyPr/>
          <a:lstStyle/>
          <a:p>
            <a:endParaRPr/>
          </a:p>
        </p:txBody>
      </p:sp>
      <p:sp>
        <p:nvSpPr>
          <p:cNvPr id="790" name="Use capture/replay testing instead of driving market conditions in a test…"/>
          <p:cNvSpPr txBox="1">
            <a:spLocks noGrp="1"/>
          </p:cNvSpPr>
          <p:nvPr>
            <p:ph type="body" idx="1"/>
          </p:nvPr>
        </p:nvSpPr>
        <p:spPr>
          <a:prstGeom prst="rect">
            <a:avLst/>
          </a:prstGeom>
        </p:spPr>
        <p:txBody>
          <a:bodyPr/>
          <a:lstStyle/>
          <a:p>
            <a:r>
              <a:t>Use capture/replay testing instead of driving market conditions in a test</a:t>
            </a:r>
          </a:p>
          <a:p>
            <a:r>
              <a:t>Avoid including “test” code in production deployments</a:t>
            </a:r>
          </a:p>
          <a:p>
            <a:r>
              <a:t>Automate deployments</a:t>
            </a:r>
          </a:p>
          <a:p>
            <a:r>
              <a:t>Define and monitor risk-based KPIs</a:t>
            </a:r>
          </a:p>
          <a:p>
            <a:r>
              <a:t>Create checklists for responding to incidents</a:t>
            </a:r>
          </a:p>
        </p:txBody>
      </p:sp>
    </p:spTree>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4" name="Learning Objectives for this Lesson"/>
          <p:cNvSpPr txBox="1">
            <a:spLocks noGrp="1"/>
          </p:cNvSpPr>
          <p:nvPr>
            <p:ph type="title"/>
          </p:nvPr>
        </p:nvSpPr>
        <p:spPr>
          <a:prstGeom prst="rect">
            <a:avLst/>
          </a:prstGeom>
        </p:spPr>
        <p:txBody>
          <a:bodyPr/>
          <a:lstStyle>
            <a:lvl1pPr>
              <a:defRPr spc="-200"/>
            </a:lvl1pPr>
          </a:lstStyle>
          <a:p>
            <a:r>
              <a:t>Learning Objectives for this Lesson</a:t>
            </a:r>
          </a:p>
        </p:txBody>
      </p:sp>
      <p:sp>
        <p:nvSpPr>
          <p:cNvPr id="795" name="By the end of this lesson, you should be able to…"/>
          <p:cNvSpPr txBox="1">
            <a:spLocks noGrp="1"/>
          </p:cNvSpPr>
          <p:nvPr>
            <p:ph type="body" sz="quarter" idx="1"/>
          </p:nvPr>
        </p:nvSpPr>
        <p:spPr>
          <a:xfrm>
            <a:off x="1206500" y="2372961"/>
            <a:ext cx="21971000" cy="934780"/>
          </a:xfrm>
          <a:prstGeom prst="rect">
            <a:avLst/>
          </a:prstGeom>
        </p:spPr>
        <p:txBody>
          <a:bodyPr/>
          <a:lstStyle/>
          <a:p>
            <a:r>
              <a:t>By the end of this lesson, you should be able to…</a:t>
            </a:r>
          </a:p>
        </p:txBody>
      </p:sp>
      <p:sp>
        <p:nvSpPr>
          <p:cNvPr id="796" name="Describe how continuous integration helps to catch errors sooner in the software lifecycle…"/>
          <p:cNvSpPr txBox="1">
            <a:spLocks noGrp="1"/>
          </p:cNvSpPr>
          <p:nvPr>
            <p:ph type="body" idx="21"/>
          </p:nvPr>
        </p:nvSpPr>
        <p:spPr>
          <a:xfrm>
            <a:off x="1206500" y="4243609"/>
            <a:ext cx="21971000" cy="8256013"/>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marL="698500" indent="-698500">
              <a:buSzPct val="123000"/>
              <a:buChar char="•"/>
            </a:pPr>
            <a:r>
              <a:t>Describe how continuous integration helps to catch errors sooner in the software lifecycle</a:t>
            </a:r>
          </a:p>
          <a:p>
            <a:pPr marL="698500" indent="-698500">
              <a:buSzPct val="123000"/>
              <a:buChar char="•"/>
            </a:pPr>
            <a:r>
              <a:t>Describe the benefits of a culture of code review</a:t>
            </a:r>
            <a:endParaRPr spc="-55"/>
          </a:p>
          <a:p>
            <a:pPr marL="698500" indent="-698500">
              <a:buSzPct val="123000"/>
              <a:buChar char="•"/>
            </a:pPr>
            <a:r>
              <a:rPr spc="-55"/>
              <a:t>Describe strategies for performing quality-assurance on software as and after it is delivered</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 name="Continuous Integration"/>
          <p:cNvSpPr txBox="1">
            <a:spLocks noGrp="1"/>
          </p:cNvSpPr>
          <p:nvPr>
            <p:ph type="title"/>
          </p:nvPr>
        </p:nvSpPr>
        <p:spPr>
          <a:xfrm>
            <a:off x="1206500" y="1079499"/>
            <a:ext cx="21971000" cy="1433165"/>
          </a:xfrm>
          <a:prstGeom prst="rect">
            <a:avLst/>
          </a:prstGeom>
        </p:spPr>
        <p:txBody>
          <a:bodyPr/>
          <a:lstStyle>
            <a:lvl1pPr>
              <a:defRPr spc="-200"/>
            </a:lvl1pPr>
          </a:lstStyle>
          <a:p>
            <a:r>
              <a:t>Continuous Integration</a:t>
            </a:r>
          </a:p>
        </p:txBody>
      </p:sp>
      <p:sp>
        <p:nvSpPr>
          <p:cNvPr id="243" name="Motivation"/>
          <p:cNvSpPr txBox="1">
            <a:spLocks noGrp="1"/>
          </p:cNvSpPr>
          <p:nvPr>
            <p:ph type="body" sz="quarter" idx="1"/>
          </p:nvPr>
        </p:nvSpPr>
        <p:spPr>
          <a:xfrm>
            <a:off x="1206500" y="2372961"/>
            <a:ext cx="21971000" cy="934780"/>
          </a:xfrm>
          <a:prstGeom prst="rect">
            <a:avLst/>
          </a:prstGeom>
        </p:spPr>
        <p:txBody>
          <a:bodyPr/>
          <a:lstStyle/>
          <a:p>
            <a:r>
              <a:t>Motivation</a:t>
            </a:r>
          </a:p>
        </p:txBody>
      </p:sp>
      <p:sp>
        <p:nvSpPr>
          <p:cNvPr id="244" name="Our systems involve many components, some of which might even be in different version control repositories…"/>
          <p:cNvSpPr txBox="1">
            <a:spLocks noGrp="1"/>
          </p:cNvSpPr>
          <p:nvPr>
            <p:ph type="body" idx="21"/>
          </p:nvPr>
        </p:nvSpPr>
        <p:spPr>
          <a:xfrm>
            <a:off x="1206500" y="4248503"/>
            <a:ext cx="21971000" cy="325405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t>Our systems involve many components, some of which might even be in different version control repositories</a:t>
            </a:r>
          </a:p>
          <a:p>
            <a:r>
              <a:t>How does a developer get feedback on their (local) change?</a:t>
            </a:r>
          </a:p>
        </p:txBody>
      </p:sp>
      <p:grpSp>
        <p:nvGrpSpPr>
          <p:cNvPr id="267" name="Group"/>
          <p:cNvGrpSpPr/>
          <p:nvPr/>
        </p:nvGrpSpPr>
        <p:grpSpPr>
          <a:xfrm>
            <a:off x="5267221" y="9099710"/>
            <a:ext cx="13849557" cy="2144057"/>
            <a:chOff x="-2" y="-1"/>
            <a:chExt cx="13849556" cy="2144055"/>
          </a:xfrm>
        </p:grpSpPr>
        <p:grpSp>
          <p:nvGrpSpPr>
            <p:cNvPr id="247" name="Facebook.com"/>
            <p:cNvGrpSpPr/>
            <p:nvPr/>
          </p:nvGrpSpPr>
          <p:grpSpPr>
            <a:xfrm>
              <a:off x="-3" y="-2"/>
              <a:ext cx="13849557" cy="2144057"/>
              <a:chOff x="-1" y="0"/>
              <a:chExt cx="13849555" cy="2144056"/>
            </a:xfrm>
          </p:grpSpPr>
          <p:sp>
            <p:nvSpPr>
              <p:cNvPr id="245" name="Rectangle"/>
              <p:cNvSpPr/>
              <p:nvPr/>
            </p:nvSpPr>
            <p:spPr>
              <a:xfrm>
                <a:off x="-1" y="-1"/>
                <a:ext cx="13849556" cy="2144057"/>
              </a:xfrm>
              <a:prstGeom prst="rect">
                <a:avLst/>
              </a:prstGeom>
              <a:solidFill>
                <a:srgbClr val="4982C6"/>
              </a:solidFill>
              <a:ln w="12700" cap="flat">
                <a:noFill/>
                <a:miter lim="400000"/>
              </a:ln>
              <a:effectLst/>
            </p:spPr>
            <p:txBody>
              <a:bodyPr wrap="square" lIns="50800" tIns="50800" rIns="50800" bIns="50800" numCol="1" anchor="t">
                <a:noAutofit/>
              </a:bodyPr>
              <a:lstStyle/>
              <a:p>
                <a:pPr algn="l" defTabSz="821529">
                  <a:defRPr sz="3000">
                    <a:solidFill>
                      <a:srgbClr val="000000"/>
                    </a:solidFill>
                    <a:latin typeface="Helvetica Neue Medium"/>
                    <a:ea typeface="Helvetica Neue Medium"/>
                    <a:cs typeface="Helvetica Neue Medium"/>
                    <a:sym typeface="Helvetica Neue Medium"/>
                  </a:defRPr>
                </a:pPr>
                <a:endParaRPr/>
              </a:p>
            </p:txBody>
          </p:sp>
          <p:sp>
            <p:nvSpPr>
              <p:cNvPr id="246" name="My Social Network App"/>
              <p:cNvSpPr/>
              <p:nvPr/>
            </p:nvSpPr>
            <p:spPr>
              <a:xfrm>
                <a:off x="-2" y="-1"/>
                <a:ext cx="13740938"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5" tIns="71435" rIns="71435" bIns="71435" numCol="1" anchor="t">
                <a:spAutoFit/>
              </a:bodyPr>
              <a:lstStyle>
                <a:lvl1pPr algn="l" defTabSz="821529">
                  <a:defRPr sz="3000">
                    <a:solidFill>
                      <a:srgbClr val="000000"/>
                    </a:solidFill>
                    <a:latin typeface="Helvetica Neue Medium"/>
                    <a:ea typeface="Helvetica Neue Medium"/>
                    <a:cs typeface="Helvetica Neue Medium"/>
                    <a:sym typeface="Helvetica Neue Medium"/>
                  </a:defRPr>
                </a:lvl1pPr>
              </a:lstStyle>
              <a:p>
                <a:r>
                  <a:t>My Social Network App</a:t>
                </a:r>
              </a:p>
            </p:txBody>
          </p:sp>
        </p:grpSp>
        <p:grpSp>
          <p:nvGrpSpPr>
            <p:cNvPr id="250" name="Cache Check"/>
            <p:cNvGrpSpPr/>
            <p:nvPr/>
          </p:nvGrpSpPr>
          <p:grpSpPr>
            <a:xfrm>
              <a:off x="200564" y="795249"/>
              <a:ext cx="1785943" cy="1071621"/>
              <a:chOff x="0" y="0"/>
              <a:chExt cx="1785941" cy="1071620"/>
            </a:xfrm>
          </p:grpSpPr>
          <p:sp>
            <p:nvSpPr>
              <p:cNvPr id="248" name="Rectangle"/>
              <p:cNvSpPr/>
              <p:nvPr/>
            </p:nvSpPr>
            <p:spPr>
              <a:xfrm>
                <a:off x="-1" y="0"/>
                <a:ext cx="1785943" cy="1071567"/>
              </a:xfrm>
              <a:prstGeom prst="rect">
                <a:avLst/>
              </a:prstGeom>
              <a:solidFill>
                <a:srgbClr val="A1C9BA"/>
              </a:solidFill>
              <a:ln w="12700" cap="flat">
                <a:noFill/>
                <a:miter lim="400000"/>
              </a:ln>
              <a:effectLst/>
            </p:spPr>
            <p:txBody>
              <a:bodyPr wrap="square" lIns="50800" tIns="50800" rIns="50800" bIns="50800" numCol="1" anchor="ctr">
                <a:noAutofit/>
              </a:bodyPr>
              <a:lstStyle/>
              <a:p>
                <a:pPr defTabSz="821529">
                  <a:defRPr sz="3000">
                    <a:solidFill>
                      <a:srgbClr val="000000"/>
                    </a:solidFill>
                    <a:latin typeface="Helvetica Neue Medium"/>
                    <a:ea typeface="Helvetica Neue Medium"/>
                    <a:cs typeface="Helvetica Neue Medium"/>
                    <a:sym typeface="Helvetica Neue Medium"/>
                  </a:defRPr>
                </a:pPr>
                <a:endParaRPr/>
              </a:p>
            </p:txBody>
          </p:sp>
          <p:sp>
            <p:nvSpPr>
              <p:cNvPr id="249" name="Cache Check"/>
              <p:cNvSpPr txBox="1"/>
              <p:nvPr/>
            </p:nvSpPr>
            <p:spPr>
              <a:xfrm>
                <a:off x="-1" y="0"/>
                <a:ext cx="1785943" cy="107162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5" tIns="71435" rIns="71435" bIns="71435" numCol="1" anchor="ctr">
                <a:spAutoFit/>
              </a:bodyPr>
              <a:lstStyle>
                <a:lvl1pPr defTabSz="821529">
                  <a:defRPr sz="3000">
                    <a:solidFill>
                      <a:srgbClr val="000000"/>
                    </a:solidFill>
                    <a:latin typeface="Helvetica Neue Medium"/>
                    <a:ea typeface="Helvetica Neue Medium"/>
                    <a:cs typeface="Helvetica Neue Medium"/>
                    <a:sym typeface="Helvetica Neue Medium"/>
                  </a:defRPr>
                </a:lvl1pPr>
              </a:lstStyle>
              <a:p>
                <a:r>
                  <a:t>Cache Check</a:t>
                </a:r>
              </a:p>
            </p:txBody>
          </p:sp>
        </p:grpSp>
        <p:grpSp>
          <p:nvGrpSpPr>
            <p:cNvPr id="253" name="Send response"/>
            <p:cNvGrpSpPr/>
            <p:nvPr/>
          </p:nvGrpSpPr>
          <p:grpSpPr>
            <a:xfrm>
              <a:off x="11443034" y="795249"/>
              <a:ext cx="2245691" cy="1071621"/>
              <a:chOff x="0" y="0"/>
              <a:chExt cx="2245690" cy="1071620"/>
            </a:xfrm>
          </p:grpSpPr>
          <p:sp>
            <p:nvSpPr>
              <p:cNvPr id="251" name="Rectangle"/>
              <p:cNvSpPr/>
              <p:nvPr/>
            </p:nvSpPr>
            <p:spPr>
              <a:xfrm>
                <a:off x="-1" y="0"/>
                <a:ext cx="2245692" cy="1071567"/>
              </a:xfrm>
              <a:prstGeom prst="rect">
                <a:avLst/>
              </a:prstGeom>
              <a:solidFill>
                <a:srgbClr val="A1C9BA"/>
              </a:solidFill>
              <a:ln w="12700" cap="flat">
                <a:noFill/>
                <a:miter lim="400000"/>
              </a:ln>
              <a:effectLst/>
            </p:spPr>
            <p:txBody>
              <a:bodyPr wrap="square" lIns="50800" tIns="50800" rIns="50800" bIns="50800" numCol="1" anchor="ctr">
                <a:noAutofit/>
              </a:bodyPr>
              <a:lstStyle/>
              <a:p>
                <a:pPr defTabSz="821529">
                  <a:defRPr sz="3000">
                    <a:solidFill>
                      <a:srgbClr val="000000"/>
                    </a:solidFill>
                    <a:latin typeface="Helvetica Neue Medium"/>
                    <a:ea typeface="Helvetica Neue Medium"/>
                    <a:cs typeface="Helvetica Neue Medium"/>
                    <a:sym typeface="Helvetica Neue Medium"/>
                  </a:defRPr>
                </a:pPr>
                <a:endParaRPr/>
              </a:p>
            </p:txBody>
          </p:sp>
          <p:sp>
            <p:nvSpPr>
              <p:cNvPr id="252" name="Send response"/>
              <p:cNvSpPr txBox="1"/>
              <p:nvPr/>
            </p:nvSpPr>
            <p:spPr>
              <a:xfrm>
                <a:off x="-1" y="0"/>
                <a:ext cx="2245692" cy="107162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5" tIns="71435" rIns="71435" bIns="71435" numCol="1" anchor="ctr">
                <a:spAutoFit/>
              </a:bodyPr>
              <a:lstStyle>
                <a:lvl1pPr defTabSz="821529">
                  <a:defRPr sz="3000">
                    <a:solidFill>
                      <a:srgbClr val="000000"/>
                    </a:solidFill>
                    <a:latin typeface="Helvetica Neue Medium"/>
                    <a:ea typeface="Helvetica Neue Medium"/>
                    <a:cs typeface="Helvetica Neue Medium"/>
                    <a:sym typeface="Helvetica Neue Medium"/>
                  </a:defRPr>
                </a:lvl1pPr>
              </a:lstStyle>
              <a:p>
                <a:r>
                  <a:t>Send response</a:t>
                </a:r>
              </a:p>
            </p:txBody>
          </p:sp>
        </p:grpSp>
        <p:grpSp>
          <p:nvGrpSpPr>
            <p:cNvPr id="256" name="Build friends list"/>
            <p:cNvGrpSpPr/>
            <p:nvPr/>
          </p:nvGrpSpPr>
          <p:grpSpPr>
            <a:xfrm>
              <a:off x="2456759" y="795249"/>
              <a:ext cx="2245693" cy="1071621"/>
              <a:chOff x="-1" y="0"/>
              <a:chExt cx="2245691" cy="1071620"/>
            </a:xfrm>
          </p:grpSpPr>
          <p:sp>
            <p:nvSpPr>
              <p:cNvPr id="254" name="Rectangle"/>
              <p:cNvSpPr/>
              <p:nvPr/>
            </p:nvSpPr>
            <p:spPr>
              <a:xfrm>
                <a:off x="-2" y="0"/>
                <a:ext cx="2245693" cy="1071567"/>
              </a:xfrm>
              <a:prstGeom prst="rect">
                <a:avLst/>
              </a:prstGeom>
              <a:solidFill>
                <a:srgbClr val="A1C9BA"/>
              </a:solidFill>
              <a:ln w="12700" cap="flat">
                <a:noFill/>
                <a:miter lim="400000"/>
              </a:ln>
              <a:effectLst/>
            </p:spPr>
            <p:txBody>
              <a:bodyPr wrap="square" lIns="50800" tIns="50800" rIns="50800" bIns="50800" numCol="1" anchor="ctr">
                <a:noAutofit/>
              </a:bodyPr>
              <a:lstStyle/>
              <a:p>
                <a:pPr defTabSz="821529">
                  <a:defRPr sz="3000">
                    <a:solidFill>
                      <a:srgbClr val="000000"/>
                    </a:solidFill>
                    <a:latin typeface="Helvetica Neue Medium"/>
                    <a:ea typeface="Helvetica Neue Medium"/>
                    <a:cs typeface="Helvetica Neue Medium"/>
                    <a:sym typeface="Helvetica Neue Medium"/>
                  </a:defRPr>
                </a:pPr>
                <a:endParaRPr/>
              </a:p>
            </p:txBody>
          </p:sp>
          <p:sp>
            <p:nvSpPr>
              <p:cNvPr id="255" name="Build friends list"/>
              <p:cNvSpPr txBox="1"/>
              <p:nvPr/>
            </p:nvSpPr>
            <p:spPr>
              <a:xfrm>
                <a:off x="-2" y="0"/>
                <a:ext cx="2245693" cy="107162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5" tIns="71435" rIns="71435" bIns="71435" numCol="1" anchor="ctr">
                <a:spAutoFit/>
              </a:bodyPr>
              <a:lstStyle>
                <a:lvl1pPr defTabSz="821529">
                  <a:defRPr sz="3000">
                    <a:solidFill>
                      <a:srgbClr val="000000"/>
                    </a:solidFill>
                    <a:latin typeface="Helvetica Neue Medium"/>
                    <a:ea typeface="Helvetica Neue Medium"/>
                    <a:cs typeface="Helvetica Neue Medium"/>
                    <a:sym typeface="Helvetica Neue Medium"/>
                  </a:defRPr>
                </a:lvl1pPr>
              </a:lstStyle>
              <a:p>
                <a:r>
                  <a:t>Build friends list</a:t>
                </a:r>
              </a:p>
            </p:txBody>
          </p:sp>
        </p:grpSp>
        <p:grpSp>
          <p:nvGrpSpPr>
            <p:cNvPr id="259" name="Build Suggestions"/>
            <p:cNvGrpSpPr/>
            <p:nvPr/>
          </p:nvGrpSpPr>
          <p:grpSpPr>
            <a:xfrm>
              <a:off x="8292150" y="795249"/>
              <a:ext cx="2714343" cy="1071621"/>
              <a:chOff x="0" y="0"/>
              <a:chExt cx="2714342" cy="1071620"/>
            </a:xfrm>
          </p:grpSpPr>
          <p:sp>
            <p:nvSpPr>
              <p:cNvPr id="257" name="Rectangle"/>
              <p:cNvSpPr/>
              <p:nvPr/>
            </p:nvSpPr>
            <p:spPr>
              <a:xfrm>
                <a:off x="-1" y="0"/>
                <a:ext cx="2714344" cy="1071567"/>
              </a:xfrm>
              <a:prstGeom prst="rect">
                <a:avLst/>
              </a:prstGeom>
              <a:solidFill>
                <a:srgbClr val="A1C9BA"/>
              </a:solidFill>
              <a:ln w="12700" cap="flat">
                <a:noFill/>
                <a:miter lim="400000"/>
              </a:ln>
              <a:effectLst/>
            </p:spPr>
            <p:txBody>
              <a:bodyPr wrap="square" lIns="50800" tIns="50800" rIns="50800" bIns="50800" numCol="1" anchor="ctr">
                <a:noAutofit/>
              </a:bodyPr>
              <a:lstStyle/>
              <a:p>
                <a:pPr defTabSz="821529">
                  <a:defRPr sz="3000">
                    <a:solidFill>
                      <a:srgbClr val="000000"/>
                    </a:solidFill>
                    <a:latin typeface="Helvetica Neue Medium"/>
                    <a:ea typeface="Helvetica Neue Medium"/>
                    <a:cs typeface="Helvetica Neue Medium"/>
                    <a:sym typeface="Helvetica Neue Medium"/>
                  </a:defRPr>
                </a:pPr>
                <a:endParaRPr/>
              </a:p>
            </p:txBody>
          </p:sp>
          <p:sp>
            <p:nvSpPr>
              <p:cNvPr id="258" name="Build Suggestions"/>
              <p:cNvSpPr txBox="1"/>
              <p:nvPr/>
            </p:nvSpPr>
            <p:spPr>
              <a:xfrm>
                <a:off x="-1" y="0"/>
                <a:ext cx="2714344" cy="107162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5" tIns="71435" rIns="71435" bIns="71435" numCol="1" anchor="ctr">
                <a:spAutoFit/>
              </a:bodyPr>
              <a:lstStyle>
                <a:lvl1pPr defTabSz="821529">
                  <a:defRPr sz="3000">
                    <a:solidFill>
                      <a:srgbClr val="000000"/>
                    </a:solidFill>
                    <a:latin typeface="Helvetica Neue Medium"/>
                    <a:ea typeface="Helvetica Neue Medium"/>
                    <a:cs typeface="Helvetica Neue Medium"/>
                    <a:sym typeface="Helvetica Neue Medium"/>
                  </a:defRPr>
                </a:lvl1pPr>
              </a:lstStyle>
              <a:p>
                <a:r>
                  <a:t>Build Suggestions</a:t>
                </a:r>
              </a:p>
            </p:txBody>
          </p:sp>
        </p:grpSp>
        <p:grpSp>
          <p:nvGrpSpPr>
            <p:cNvPr id="262" name="Build Newsfeed"/>
            <p:cNvGrpSpPr/>
            <p:nvPr/>
          </p:nvGrpSpPr>
          <p:grpSpPr>
            <a:xfrm>
              <a:off x="5140128" y="795249"/>
              <a:ext cx="2714343" cy="1071621"/>
              <a:chOff x="0" y="0"/>
              <a:chExt cx="2714342" cy="1071620"/>
            </a:xfrm>
          </p:grpSpPr>
          <p:sp>
            <p:nvSpPr>
              <p:cNvPr id="260" name="Rectangle"/>
              <p:cNvSpPr/>
              <p:nvPr/>
            </p:nvSpPr>
            <p:spPr>
              <a:xfrm>
                <a:off x="-1" y="0"/>
                <a:ext cx="2714344" cy="1071567"/>
              </a:xfrm>
              <a:prstGeom prst="rect">
                <a:avLst/>
              </a:prstGeom>
              <a:solidFill>
                <a:srgbClr val="A1C9BA"/>
              </a:solidFill>
              <a:ln w="12700" cap="flat">
                <a:noFill/>
                <a:miter lim="400000"/>
              </a:ln>
              <a:effectLst/>
            </p:spPr>
            <p:txBody>
              <a:bodyPr wrap="square" lIns="50800" tIns="50800" rIns="50800" bIns="50800" numCol="1" anchor="ctr">
                <a:noAutofit/>
              </a:bodyPr>
              <a:lstStyle/>
              <a:p>
                <a:pPr defTabSz="821529">
                  <a:defRPr sz="3000">
                    <a:solidFill>
                      <a:srgbClr val="000000"/>
                    </a:solidFill>
                    <a:latin typeface="Helvetica Neue Medium"/>
                    <a:ea typeface="Helvetica Neue Medium"/>
                    <a:cs typeface="Helvetica Neue Medium"/>
                    <a:sym typeface="Helvetica Neue Medium"/>
                  </a:defRPr>
                </a:pPr>
                <a:endParaRPr/>
              </a:p>
            </p:txBody>
          </p:sp>
          <p:sp>
            <p:nvSpPr>
              <p:cNvPr id="261" name="Build Newsfeed"/>
              <p:cNvSpPr txBox="1"/>
              <p:nvPr/>
            </p:nvSpPr>
            <p:spPr>
              <a:xfrm>
                <a:off x="-1" y="0"/>
                <a:ext cx="2714344" cy="107162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5" tIns="71435" rIns="71435" bIns="71435" numCol="1" anchor="ctr">
                <a:spAutoFit/>
              </a:bodyPr>
              <a:lstStyle>
                <a:lvl1pPr defTabSz="821529">
                  <a:defRPr sz="3000">
                    <a:solidFill>
                      <a:srgbClr val="000000"/>
                    </a:solidFill>
                    <a:latin typeface="Helvetica Neue Medium"/>
                    <a:ea typeface="Helvetica Neue Medium"/>
                    <a:cs typeface="Helvetica Neue Medium"/>
                    <a:sym typeface="Helvetica Neue Medium"/>
                  </a:defRPr>
                </a:lvl1pPr>
              </a:lstStyle>
              <a:p>
                <a:r>
                  <a:t>Build Newsfeed</a:t>
                </a:r>
              </a:p>
            </p:txBody>
          </p:sp>
        </p:grpSp>
        <p:sp>
          <p:nvSpPr>
            <p:cNvPr id="263" name="Line"/>
            <p:cNvSpPr/>
            <p:nvPr/>
          </p:nvSpPr>
          <p:spPr>
            <a:xfrm>
              <a:off x="1980897" y="1328415"/>
              <a:ext cx="421283" cy="3"/>
            </a:xfrm>
            <a:prstGeom prst="line">
              <a:avLst/>
            </a:prstGeom>
            <a:noFill/>
            <a:ln w="25400" cap="flat">
              <a:solidFill>
                <a:srgbClr val="000000"/>
              </a:solidFill>
              <a:prstDash val="solid"/>
              <a:miter lim="400000"/>
              <a:tailEnd type="triangle" w="med" len="med"/>
            </a:ln>
            <a:effectLst/>
          </p:spPr>
          <p:txBody>
            <a:bodyPr wrap="square" lIns="45718" tIns="45718" rIns="45718" bIns="45718" numCol="1" anchor="t">
              <a:noAutofit/>
            </a:bodyPr>
            <a:lstStyle/>
            <a:p>
              <a:endParaRPr/>
            </a:p>
          </p:txBody>
        </p:sp>
        <p:sp>
          <p:nvSpPr>
            <p:cNvPr id="264" name="Line"/>
            <p:cNvSpPr/>
            <p:nvPr/>
          </p:nvSpPr>
          <p:spPr>
            <a:xfrm>
              <a:off x="4714413" y="1325987"/>
              <a:ext cx="421283" cy="3"/>
            </a:xfrm>
            <a:prstGeom prst="line">
              <a:avLst/>
            </a:prstGeom>
            <a:noFill/>
            <a:ln w="25400" cap="flat">
              <a:solidFill>
                <a:srgbClr val="000000"/>
              </a:solidFill>
              <a:prstDash val="solid"/>
              <a:miter lim="400000"/>
              <a:tailEnd type="triangle" w="med" len="med"/>
            </a:ln>
            <a:effectLst/>
          </p:spPr>
          <p:txBody>
            <a:bodyPr wrap="square" lIns="45718" tIns="45718" rIns="45718" bIns="45718" numCol="1" anchor="t">
              <a:noAutofit/>
            </a:bodyPr>
            <a:lstStyle/>
            <a:p>
              <a:endParaRPr/>
            </a:p>
          </p:txBody>
        </p:sp>
        <p:sp>
          <p:nvSpPr>
            <p:cNvPr id="265" name="Line"/>
            <p:cNvSpPr/>
            <p:nvPr/>
          </p:nvSpPr>
          <p:spPr>
            <a:xfrm>
              <a:off x="7858272" y="1325987"/>
              <a:ext cx="421283" cy="3"/>
            </a:xfrm>
            <a:prstGeom prst="line">
              <a:avLst/>
            </a:prstGeom>
            <a:noFill/>
            <a:ln w="25400" cap="flat">
              <a:solidFill>
                <a:srgbClr val="000000"/>
              </a:solidFill>
              <a:prstDash val="solid"/>
              <a:miter lim="400000"/>
              <a:tailEnd type="triangle" w="med" len="med"/>
            </a:ln>
            <a:effectLst/>
          </p:spPr>
          <p:txBody>
            <a:bodyPr wrap="square" lIns="45718" tIns="45718" rIns="45718" bIns="45718" numCol="1" anchor="t">
              <a:noAutofit/>
            </a:bodyPr>
            <a:lstStyle/>
            <a:p>
              <a:endParaRPr/>
            </a:p>
          </p:txBody>
        </p:sp>
        <p:sp>
          <p:nvSpPr>
            <p:cNvPr id="266" name="Line"/>
            <p:cNvSpPr/>
            <p:nvPr/>
          </p:nvSpPr>
          <p:spPr>
            <a:xfrm>
              <a:off x="11014094" y="1325987"/>
              <a:ext cx="421283" cy="3"/>
            </a:xfrm>
            <a:prstGeom prst="line">
              <a:avLst/>
            </a:prstGeom>
            <a:noFill/>
            <a:ln w="25400" cap="flat">
              <a:solidFill>
                <a:srgbClr val="000000"/>
              </a:solidFill>
              <a:prstDash val="solid"/>
              <a:miter lim="400000"/>
              <a:tailEnd type="triangle" w="med" len="med"/>
            </a:ln>
            <a:effectLst/>
          </p:spPr>
          <p:txBody>
            <a:bodyPr wrap="square" lIns="45718" tIns="45718" rIns="45718" bIns="45718" numCol="1" anchor="t">
              <a:noAutofit/>
            </a:bodyPr>
            <a:lstStyle/>
            <a:p>
              <a:endParaRPr/>
            </a:p>
          </p:txBody>
        </p:sp>
      </p:grpSp>
      <p:sp>
        <p:nvSpPr>
          <p:cNvPr id="268" name="Our changed code"/>
          <p:cNvSpPr txBox="1"/>
          <p:nvPr/>
        </p:nvSpPr>
        <p:spPr>
          <a:xfrm>
            <a:off x="11117812" y="7705676"/>
            <a:ext cx="3819653" cy="6098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500">
                <a:solidFill>
                  <a:srgbClr val="000000"/>
                </a:solidFill>
              </a:defRPr>
            </a:lvl1pPr>
          </a:lstStyle>
          <a:p>
            <a:r>
              <a:t>Our changed code</a:t>
            </a:r>
          </a:p>
        </p:txBody>
      </p:sp>
      <p:sp>
        <p:nvSpPr>
          <p:cNvPr id="269" name="Callout"/>
          <p:cNvSpPr/>
          <p:nvPr/>
        </p:nvSpPr>
        <p:spPr>
          <a:xfrm>
            <a:off x="10245707" y="8342551"/>
            <a:ext cx="3053956" cy="2735265"/>
          </a:xfrm>
          <a:custGeom>
            <a:avLst/>
            <a:gdLst/>
            <a:ahLst/>
            <a:cxnLst>
              <a:cxn ang="0">
                <a:pos x="wd2" y="hd2"/>
              </a:cxn>
              <a:cxn ang="5400000">
                <a:pos x="wd2" y="hd2"/>
              </a:cxn>
              <a:cxn ang="10800000">
                <a:pos x="wd2" y="hd2"/>
              </a:cxn>
              <a:cxn ang="16200000">
                <a:pos x="wd2" y="hd2"/>
              </a:cxn>
            </a:cxnLst>
            <a:rect l="0" t="0" r="r" b="b"/>
            <a:pathLst>
              <a:path w="21600" h="21600" extrusionOk="0">
                <a:moveTo>
                  <a:pt x="20800" y="0"/>
                </a:moveTo>
                <a:lnTo>
                  <a:pt x="20109" y="11571"/>
                </a:lnTo>
                <a:lnTo>
                  <a:pt x="449" y="11571"/>
                </a:lnTo>
                <a:cubicBezTo>
                  <a:pt x="201" y="11571"/>
                  <a:pt x="0" y="11795"/>
                  <a:pt x="0" y="12072"/>
                </a:cubicBezTo>
                <a:lnTo>
                  <a:pt x="0" y="21099"/>
                </a:lnTo>
                <a:cubicBezTo>
                  <a:pt x="0" y="21375"/>
                  <a:pt x="201" y="21600"/>
                  <a:pt x="449" y="21600"/>
                </a:cubicBezTo>
                <a:lnTo>
                  <a:pt x="21151" y="21600"/>
                </a:lnTo>
                <a:cubicBezTo>
                  <a:pt x="21399" y="21600"/>
                  <a:pt x="21600" y="21375"/>
                  <a:pt x="21600" y="21099"/>
                </a:cubicBezTo>
                <a:lnTo>
                  <a:pt x="21600" y="12072"/>
                </a:lnTo>
                <a:cubicBezTo>
                  <a:pt x="21600" y="11958"/>
                  <a:pt x="21559" y="11859"/>
                  <a:pt x="21502" y="11775"/>
                </a:cubicBezTo>
                <a:lnTo>
                  <a:pt x="20800" y="0"/>
                </a:lnTo>
                <a:close/>
              </a:path>
            </a:pathLst>
          </a:custGeom>
          <a:ln w="76200">
            <a:solidFill>
              <a:srgbClr val="EE230C"/>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70" name="Callout"/>
          <p:cNvSpPr/>
          <p:nvPr/>
        </p:nvSpPr>
        <p:spPr>
          <a:xfrm>
            <a:off x="13475191" y="9807815"/>
            <a:ext cx="3053956" cy="3056336"/>
          </a:xfrm>
          <a:custGeom>
            <a:avLst/>
            <a:gdLst/>
            <a:ahLst/>
            <a:cxnLst>
              <a:cxn ang="0">
                <a:pos x="wd2" y="hd2"/>
              </a:cxn>
              <a:cxn ang="5400000">
                <a:pos x="wd2" y="hd2"/>
              </a:cxn>
              <a:cxn ang="10800000">
                <a:pos x="wd2" y="hd2"/>
              </a:cxn>
              <a:cxn ang="16200000">
                <a:pos x="wd2" y="hd2"/>
              </a:cxn>
            </a:cxnLst>
            <a:rect l="0" t="0" r="r" b="b"/>
            <a:pathLst>
              <a:path w="21600" h="21600" extrusionOk="0">
                <a:moveTo>
                  <a:pt x="449" y="0"/>
                </a:moveTo>
                <a:cubicBezTo>
                  <a:pt x="201" y="0"/>
                  <a:pt x="0" y="201"/>
                  <a:pt x="0" y="449"/>
                </a:cubicBezTo>
                <a:lnTo>
                  <a:pt x="0" y="8527"/>
                </a:lnTo>
                <a:cubicBezTo>
                  <a:pt x="0" y="8711"/>
                  <a:pt x="113" y="8867"/>
                  <a:pt x="272" y="8936"/>
                </a:cubicBezTo>
                <a:lnTo>
                  <a:pt x="2111" y="21600"/>
                </a:lnTo>
                <a:lnTo>
                  <a:pt x="3944" y="8975"/>
                </a:lnTo>
                <a:lnTo>
                  <a:pt x="21151" y="8975"/>
                </a:lnTo>
                <a:cubicBezTo>
                  <a:pt x="21399" y="8975"/>
                  <a:pt x="21600" y="8775"/>
                  <a:pt x="21600" y="8527"/>
                </a:cubicBezTo>
                <a:lnTo>
                  <a:pt x="21600" y="449"/>
                </a:lnTo>
                <a:cubicBezTo>
                  <a:pt x="21600" y="201"/>
                  <a:pt x="21399" y="0"/>
                  <a:pt x="21151" y="0"/>
                </a:cubicBezTo>
                <a:lnTo>
                  <a:pt x="449" y="0"/>
                </a:lnTo>
                <a:close/>
              </a:path>
            </a:pathLst>
          </a:custGeom>
          <a:ln w="76200">
            <a:solidFill>
              <a:srgbClr val="FEAD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71" name="Callout"/>
          <p:cNvSpPr/>
          <p:nvPr/>
        </p:nvSpPr>
        <p:spPr>
          <a:xfrm>
            <a:off x="7617107" y="9807815"/>
            <a:ext cx="2674940" cy="3017839"/>
          </a:xfrm>
          <a:custGeom>
            <a:avLst/>
            <a:gdLst/>
            <a:ahLst/>
            <a:cxnLst>
              <a:cxn ang="0">
                <a:pos x="wd2" y="hd2"/>
              </a:cxn>
              <a:cxn ang="5400000">
                <a:pos x="wd2" y="hd2"/>
              </a:cxn>
              <a:cxn ang="10800000">
                <a:pos x="wd2" y="hd2"/>
              </a:cxn>
              <a:cxn ang="16200000">
                <a:pos x="wd2" y="hd2"/>
              </a:cxn>
            </a:cxnLst>
            <a:rect l="0" t="0" r="r" b="b"/>
            <a:pathLst>
              <a:path w="21600" h="21600" extrusionOk="0">
                <a:moveTo>
                  <a:pt x="513" y="0"/>
                </a:moveTo>
                <a:cubicBezTo>
                  <a:pt x="230" y="0"/>
                  <a:pt x="0" y="203"/>
                  <a:pt x="0" y="454"/>
                </a:cubicBezTo>
                <a:lnTo>
                  <a:pt x="0" y="8635"/>
                </a:lnTo>
                <a:cubicBezTo>
                  <a:pt x="0" y="8886"/>
                  <a:pt x="230" y="9090"/>
                  <a:pt x="513" y="9090"/>
                </a:cubicBezTo>
                <a:lnTo>
                  <a:pt x="18414" y="9090"/>
                </a:lnTo>
                <a:lnTo>
                  <a:pt x="21600" y="21600"/>
                </a:lnTo>
                <a:lnTo>
                  <a:pt x="19892" y="2545"/>
                </a:lnTo>
                <a:lnTo>
                  <a:pt x="19892" y="454"/>
                </a:lnTo>
                <a:cubicBezTo>
                  <a:pt x="19892" y="203"/>
                  <a:pt x="19662" y="0"/>
                  <a:pt x="19379" y="0"/>
                </a:cubicBezTo>
                <a:lnTo>
                  <a:pt x="513" y="0"/>
                </a:lnTo>
                <a:close/>
              </a:path>
            </a:pathLst>
          </a:custGeom>
          <a:ln w="76200">
            <a:solidFill>
              <a:srgbClr val="FEAD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72" name="Other developers’ changed code"/>
          <p:cNvSpPr txBox="1"/>
          <p:nvPr/>
        </p:nvSpPr>
        <p:spPr>
          <a:xfrm>
            <a:off x="8874442" y="12840920"/>
            <a:ext cx="6635116" cy="6098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500">
                <a:solidFill>
                  <a:srgbClr val="000000"/>
                </a:solidFill>
              </a:defRPr>
            </a:lvl1pPr>
          </a:lstStyle>
          <a:p>
            <a:r>
              <a:t>Other developers’ changed code</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8" name="0……………."/>
          <p:cNvGrpSpPr/>
          <p:nvPr/>
        </p:nvGrpSpPr>
        <p:grpSpPr>
          <a:xfrm>
            <a:off x="6139755" y="5085941"/>
            <a:ext cx="7797383" cy="7283372"/>
            <a:chOff x="0" y="0"/>
            <a:chExt cx="7797382" cy="7283370"/>
          </a:xfrm>
        </p:grpSpPr>
        <p:sp>
          <p:nvSpPr>
            <p:cNvPr id="276" name="Rectangle"/>
            <p:cNvSpPr/>
            <p:nvPr/>
          </p:nvSpPr>
          <p:spPr>
            <a:xfrm>
              <a:off x="-1" y="0"/>
              <a:ext cx="7797384" cy="7283371"/>
            </a:xfrm>
            <a:prstGeom prst="rect">
              <a:avLst/>
            </a:prstGeom>
            <a:noFill/>
            <a:ln w="63500" cap="flat">
              <a:solidFill>
                <a:srgbClr val="000000"/>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77" name="0……………."/>
            <p:cNvSpPr txBox="1"/>
            <p:nvPr/>
          </p:nvSpPr>
          <p:spPr>
            <a:xfrm>
              <a:off x="31749" y="3349129"/>
              <a:ext cx="7733884" cy="58511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defTabSz="825500">
                <a:defRPr sz="3200">
                  <a:solidFill>
                    <a:srgbClr val="FFFFFF"/>
                  </a:solidFill>
                  <a:latin typeface="Helvetica Neue Medium"/>
                  <a:ea typeface="Helvetica Neue Medium"/>
                  <a:cs typeface="Helvetica Neue Medium"/>
                  <a:sym typeface="Helvetica Neue Medium"/>
                </a:defRPr>
              </a:lvl1pPr>
            </a:lstStyle>
            <a:p>
              <a:r>
                <a:t>0…………….</a:t>
              </a:r>
            </a:p>
          </p:txBody>
        </p:sp>
      </p:grpSp>
      <p:sp>
        <p:nvSpPr>
          <p:cNvPr id="279" name="Continuous Integration"/>
          <p:cNvSpPr txBox="1">
            <a:spLocks noGrp="1"/>
          </p:cNvSpPr>
          <p:nvPr>
            <p:ph type="title"/>
          </p:nvPr>
        </p:nvSpPr>
        <p:spPr>
          <a:xfrm>
            <a:off x="1206500" y="1079499"/>
            <a:ext cx="21971000" cy="1433165"/>
          </a:xfrm>
          <a:prstGeom prst="rect">
            <a:avLst/>
          </a:prstGeom>
        </p:spPr>
        <p:txBody>
          <a:bodyPr/>
          <a:lstStyle>
            <a:lvl1pPr>
              <a:defRPr sz="7600" spc="-200"/>
            </a:lvl1pPr>
          </a:lstStyle>
          <a:p>
            <a:r>
              <a:t>Continuous Integration is a Software Pipeline</a:t>
            </a:r>
          </a:p>
        </p:txBody>
      </p:sp>
      <p:sp>
        <p:nvSpPr>
          <p:cNvPr id="329" name="Connection Line"/>
          <p:cNvSpPr/>
          <p:nvPr/>
        </p:nvSpPr>
        <p:spPr>
          <a:xfrm>
            <a:off x="9300960" y="6128017"/>
            <a:ext cx="1475005" cy="1"/>
          </a:xfrm>
          <a:custGeom>
            <a:avLst/>
            <a:gdLst/>
            <a:ahLst/>
            <a:cxnLst>
              <a:cxn ang="0">
                <a:pos x="wd2" y="hd2"/>
              </a:cxn>
              <a:cxn ang="5400000">
                <a:pos x="wd2" y="hd2"/>
              </a:cxn>
              <a:cxn ang="10800000">
                <a:pos x="wd2" y="hd2"/>
              </a:cxn>
              <a:cxn ang="16200000">
                <a:pos x="wd2" y="hd2"/>
              </a:cxn>
            </a:cxnLst>
            <a:rect l="0" t="0" r="r" b="b"/>
            <a:pathLst>
              <a:path w="21600" h="10800" extrusionOk="0">
                <a:moveTo>
                  <a:pt x="0" y="10800"/>
                </a:moveTo>
                <a:cubicBezTo>
                  <a:pt x="7200" y="0"/>
                  <a:pt x="14400" y="-10800"/>
                  <a:pt x="21600" y="0"/>
                </a:cubicBezTo>
              </a:path>
            </a:pathLst>
          </a:custGeom>
          <a:ln w="63500">
            <a:solidFill>
              <a:srgbClr val="000000"/>
            </a:solidFill>
            <a:miter lim="400000"/>
            <a:tailEnd type="triangle"/>
          </a:ln>
        </p:spPr>
        <p:txBody>
          <a:bodyPr/>
          <a:lstStyle/>
          <a:p>
            <a:endParaRPr/>
          </a:p>
        </p:txBody>
      </p:sp>
      <p:sp>
        <p:nvSpPr>
          <p:cNvPr id="330" name="Connection Line"/>
          <p:cNvSpPr/>
          <p:nvPr/>
        </p:nvSpPr>
        <p:spPr>
          <a:xfrm>
            <a:off x="13608064" y="6128017"/>
            <a:ext cx="1475007" cy="1"/>
          </a:xfrm>
          <a:custGeom>
            <a:avLst/>
            <a:gdLst/>
            <a:ahLst/>
            <a:cxnLst>
              <a:cxn ang="0">
                <a:pos x="wd2" y="hd2"/>
              </a:cxn>
              <a:cxn ang="5400000">
                <a:pos x="wd2" y="hd2"/>
              </a:cxn>
              <a:cxn ang="10800000">
                <a:pos x="wd2" y="hd2"/>
              </a:cxn>
              <a:cxn ang="16200000">
                <a:pos x="wd2" y="hd2"/>
              </a:cxn>
            </a:cxnLst>
            <a:rect l="0" t="0" r="r" b="b"/>
            <a:pathLst>
              <a:path w="21600" extrusionOk="0">
                <a:moveTo>
                  <a:pt x="0" y="0"/>
                </a:moveTo>
                <a:cubicBezTo>
                  <a:pt x="7200" y="0"/>
                  <a:pt x="14400" y="0"/>
                  <a:pt x="21600" y="0"/>
                </a:cubicBezTo>
              </a:path>
            </a:pathLst>
          </a:custGeom>
          <a:ln w="63500">
            <a:solidFill>
              <a:srgbClr val="000000"/>
            </a:solidFill>
            <a:miter lim="400000"/>
            <a:tailEnd type="triangle"/>
          </a:ln>
        </p:spPr>
        <p:txBody>
          <a:bodyPr/>
          <a:lstStyle/>
          <a:p>
            <a:endParaRPr/>
          </a:p>
        </p:txBody>
      </p:sp>
      <p:sp>
        <p:nvSpPr>
          <p:cNvPr id="331" name="Connection Line"/>
          <p:cNvSpPr/>
          <p:nvPr/>
        </p:nvSpPr>
        <p:spPr>
          <a:xfrm>
            <a:off x="17915170" y="6128017"/>
            <a:ext cx="1475007" cy="1"/>
          </a:xfrm>
          <a:custGeom>
            <a:avLst/>
            <a:gdLst/>
            <a:ahLst/>
            <a:cxnLst>
              <a:cxn ang="0">
                <a:pos x="wd2" y="hd2"/>
              </a:cxn>
              <a:cxn ang="5400000">
                <a:pos x="wd2" y="hd2"/>
              </a:cxn>
              <a:cxn ang="10800000">
                <a:pos x="wd2" y="hd2"/>
              </a:cxn>
              <a:cxn ang="16200000">
                <a:pos x="wd2" y="hd2"/>
              </a:cxn>
            </a:cxnLst>
            <a:rect l="0" t="0" r="r" b="b"/>
            <a:pathLst>
              <a:path w="21600" h="10800" extrusionOk="0">
                <a:moveTo>
                  <a:pt x="0" y="10800"/>
                </a:moveTo>
                <a:cubicBezTo>
                  <a:pt x="7200" y="-10800"/>
                  <a:pt x="14400" y="0"/>
                  <a:pt x="21600" y="10800"/>
                </a:cubicBezTo>
              </a:path>
            </a:pathLst>
          </a:custGeom>
          <a:ln w="63500">
            <a:solidFill>
              <a:srgbClr val="000000"/>
            </a:solidFill>
            <a:miter lim="400000"/>
            <a:tailEnd type="triangle"/>
          </a:ln>
        </p:spPr>
        <p:txBody>
          <a:bodyPr/>
          <a:lstStyle/>
          <a:p>
            <a:endParaRPr/>
          </a:p>
        </p:txBody>
      </p:sp>
      <p:sp>
        <p:nvSpPr>
          <p:cNvPr id="332" name="Connection Line"/>
          <p:cNvSpPr/>
          <p:nvPr/>
        </p:nvSpPr>
        <p:spPr>
          <a:xfrm>
            <a:off x="4993855" y="6128017"/>
            <a:ext cx="1475006" cy="1"/>
          </a:xfrm>
          <a:custGeom>
            <a:avLst/>
            <a:gdLst/>
            <a:ahLst/>
            <a:cxnLst>
              <a:cxn ang="0">
                <a:pos x="wd2" y="hd2"/>
              </a:cxn>
              <a:cxn ang="5400000">
                <a:pos x="wd2" y="hd2"/>
              </a:cxn>
              <a:cxn ang="10800000">
                <a:pos x="wd2" y="hd2"/>
              </a:cxn>
              <a:cxn ang="16200000">
                <a:pos x="wd2" y="hd2"/>
              </a:cxn>
            </a:cxnLst>
            <a:rect l="0" t="0" r="r" b="b"/>
            <a:pathLst>
              <a:path w="21600" h="10800" extrusionOk="0">
                <a:moveTo>
                  <a:pt x="0" y="0"/>
                </a:moveTo>
                <a:cubicBezTo>
                  <a:pt x="7200" y="21600"/>
                  <a:pt x="14400" y="10800"/>
                  <a:pt x="21600" y="0"/>
                </a:cubicBezTo>
              </a:path>
            </a:pathLst>
          </a:custGeom>
          <a:ln w="63500">
            <a:solidFill>
              <a:srgbClr val="000000"/>
            </a:solidFill>
            <a:miter lim="400000"/>
            <a:tailEnd type="triangle"/>
          </a:ln>
        </p:spPr>
        <p:txBody>
          <a:bodyPr/>
          <a:lstStyle/>
          <a:p>
            <a:endParaRPr/>
          </a:p>
        </p:txBody>
      </p:sp>
      <p:sp>
        <p:nvSpPr>
          <p:cNvPr id="333" name="Connection Line"/>
          <p:cNvSpPr/>
          <p:nvPr/>
        </p:nvSpPr>
        <p:spPr>
          <a:xfrm>
            <a:off x="4993855" y="6128017"/>
            <a:ext cx="14396322" cy="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4400" y="21600"/>
                  <a:pt x="7200" y="21600"/>
                  <a:pt x="0" y="0"/>
                </a:cubicBezTo>
              </a:path>
            </a:pathLst>
          </a:custGeom>
          <a:ln w="63500">
            <a:solidFill>
              <a:srgbClr val="000000"/>
            </a:solidFill>
            <a:miter lim="400000"/>
            <a:tailEnd type="triangle"/>
          </a:ln>
        </p:spPr>
        <p:txBody>
          <a:bodyPr/>
          <a:lstStyle/>
          <a:p>
            <a:endParaRPr/>
          </a:p>
        </p:txBody>
      </p:sp>
      <p:grpSp>
        <p:nvGrpSpPr>
          <p:cNvPr id="287" name="Code Review"/>
          <p:cNvGrpSpPr/>
          <p:nvPr/>
        </p:nvGrpSpPr>
        <p:grpSpPr>
          <a:xfrm>
            <a:off x="2161755" y="7344250"/>
            <a:ext cx="2832071" cy="934780"/>
            <a:chOff x="0" y="0"/>
            <a:chExt cx="2832069" cy="934778"/>
          </a:xfrm>
        </p:grpSpPr>
        <p:sp>
          <p:nvSpPr>
            <p:cNvPr id="285" name="Rectangle"/>
            <p:cNvSpPr/>
            <p:nvPr/>
          </p:nvSpPr>
          <p:spPr>
            <a:xfrm>
              <a:off x="0" y="0"/>
              <a:ext cx="2832070" cy="934779"/>
            </a:xfrm>
            <a:prstGeom prst="rect">
              <a:avLst/>
            </a:prstGeom>
            <a:solidFill>
              <a:srgbClr val="0A52B1"/>
            </a:solidFill>
            <a:ln w="12700" cap="flat">
              <a:noFill/>
              <a:miter lim="400000"/>
            </a:ln>
            <a:effectLst/>
          </p:spPr>
          <p:txBody>
            <a:bodyPr wrap="square" lIns="50800" tIns="50800" rIns="50800" bIns="5080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sp>
          <p:nvSpPr>
            <p:cNvPr id="286" name="Code Review"/>
            <p:cNvSpPr txBox="1"/>
            <p:nvPr/>
          </p:nvSpPr>
          <p:spPr>
            <a:xfrm>
              <a:off x="0" y="187165"/>
              <a:ext cx="2832070" cy="56044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defTabSz="825500">
                <a:defRPr sz="3000">
                  <a:solidFill>
                    <a:srgbClr val="FFFFFF"/>
                  </a:solidFill>
                  <a:latin typeface="Helvetica Neue Medium"/>
                  <a:ea typeface="Helvetica Neue Medium"/>
                  <a:cs typeface="Helvetica Neue Medium"/>
                  <a:sym typeface="Helvetica Neue Medium"/>
                </a:defRPr>
              </a:lvl1pPr>
            </a:lstStyle>
            <a:p>
              <a:r>
                <a:t>Code Review</a:t>
              </a:r>
            </a:p>
          </p:txBody>
        </p:sp>
      </p:grpSp>
      <p:grpSp>
        <p:nvGrpSpPr>
          <p:cNvPr id="290" name="Style Check"/>
          <p:cNvGrpSpPr/>
          <p:nvPr/>
        </p:nvGrpSpPr>
        <p:grpSpPr>
          <a:xfrm>
            <a:off x="6468860" y="7344250"/>
            <a:ext cx="2832070" cy="934780"/>
            <a:chOff x="0" y="0"/>
            <a:chExt cx="2832068" cy="934778"/>
          </a:xfrm>
        </p:grpSpPr>
        <p:sp>
          <p:nvSpPr>
            <p:cNvPr id="288" name="Rectangle"/>
            <p:cNvSpPr/>
            <p:nvPr/>
          </p:nvSpPr>
          <p:spPr>
            <a:xfrm>
              <a:off x="0" y="0"/>
              <a:ext cx="2832069" cy="934779"/>
            </a:xfrm>
            <a:prstGeom prst="rect">
              <a:avLst/>
            </a:prstGeom>
            <a:solidFill>
              <a:srgbClr val="0A52B1"/>
            </a:solidFill>
            <a:ln w="12700" cap="flat">
              <a:noFill/>
              <a:miter lim="400000"/>
            </a:ln>
            <a:effectLst/>
          </p:spPr>
          <p:txBody>
            <a:bodyPr wrap="square" lIns="50800" tIns="50800" rIns="50800" bIns="5080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sp>
          <p:nvSpPr>
            <p:cNvPr id="289" name="Style Check"/>
            <p:cNvSpPr txBox="1"/>
            <p:nvPr/>
          </p:nvSpPr>
          <p:spPr>
            <a:xfrm>
              <a:off x="0" y="187165"/>
              <a:ext cx="2832069" cy="56044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defTabSz="825500">
                <a:defRPr sz="3000">
                  <a:solidFill>
                    <a:srgbClr val="FFFFFF"/>
                  </a:solidFill>
                  <a:latin typeface="Helvetica Neue Medium"/>
                  <a:ea typeface="Helvetica Neue Medium"/>
                  <a:cs typeface="Helvetica Neue Medium"/>
                  <a:sym typeface="Helvetica Neue Medium"/>
                </a:defRPr>
              </a:lvl1pPr>
            </a:lstStyle>
            <a:p>
              <a:r>
                <a:t>Style Check</a:t>
              </a:r>
            </a:p>
          </p:txBody>
        </p:sp>
      </p:grpSp>
      <p:grpSp>
        <p:nvGrpSpPr>
          <p:cNvPr id="293" name="Compile"/>
          <p:cNvGrpSpPr/>
          <p:nvPr/>
        </p:nvGrpSpPr>
        <p:grpSpPr>
          <a:xfrm>
            <a:off x="6468860" y="8554486"/>
            <a:ext cx="2832070" cy="934780"/>
            <a:chOff x="0" y="0"/>
            <a:chExt cx="2832068" cy="934778"/>
          </a:xfrm>
        </p:grpSpPr>
        <p:sp>
          <p:nvSpPr>
            <p:cNvPr id="291" name="Rectangle"/>
            <p:cNvSpPr/>
            <p:nvPr/>
          </p:nvSpPr>
          <p:spPr>
            <a:xfrm>
              <a:off x="0" y="0"/>
              <a:ext cx="2832069" cy="934779"/>
            </a:xfrm>
            <a:prstGeom prst="rect">
              <a:avLst/>
            </a:prstGeom>
            <a:solidFill>
              <a:srgbClr val="0A52B1"/>
            </a:solidFill>
            <a:ln w="12700" cap="flat">
              <a:noFill/>
              <a:miter lim="400000"/>
            </a:ln>
            <a:effectLst/>
          </p:spPr>
          <p:txBody>
            <a:bodyPr wrap="square" lIns="50800" tIns="50800" rIns="50800" bIns="5080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sp>
          <p:nvSpPr>
            <p:cNvPr id="292" name="Compile"/>
            <p:cNvSpPr txBox="1"/>
            <p:nvPr/>
          </p:nvSpPr>
          <p:spPr>
            <a:xfrm>
              <a:off x="0" y="187165"/>
              <a:ext cx="2832069" cy="56044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defTabSz="825500">
                <a:defRPr sz="3000">
                  <a:solidFill>
                    <a:srgbClr val="FFFFFF"/>
                  </a:solidFill>
                  <a:latin typeface="Helvetica Neue Medium"/>
                  <a:ea typeface="Helvetica Neue Medium"/>
                  <a:cs typeface="Helvetica Neue Medium"/>
                  <a:sym typeface="Helvetica Neue Medium"/>
                </a:defRPr>
              </a:lvl1pPr>
            </a:lstStyle>
            <a:p>
              <a:r>
                <a:t>Compile</a:t>
              </a:r>
            </a:p>
          </p:txBody>
        </p:sp>
      </p:grpSp>
      <p:grpSp>
        <p:nvGrpSpPr>
          <p:cNvPr id="296" name="Unit Test"/>
          <p:cNvGrpSpPr/>
          <p:nvPr/>
        </p:nvGrpSpPr>
        <p:grpSpPr>
          <a:xfrm>
            <a:off x="6468860" y="9764721"/>
            <a:ext cx="2832070" cy="934780"/>
            <a:chOff x="0" y="0"/>
            <a:chExt cx="2832068" cy="934778"/>
          </a:xfrm>
        </p:grpSpPr>
        <p:sp>
          <p:nvSpPr>
            <p:cNvPr id="294" name="Rectangle"/>
            <p:cNvSpPr/>
            <p:nvPr/>
          </p:nvSpPr>
          <p:spPr>
            <a:xfrm>
              <a:off x="0" y="0"/>
              <a:ext cx="2832069" cy="934779"/>
            </a:xfrm>
            <a:prstGeom prst="rect">
              <a:avLst/>
            </a:prstGeom>
            <a:solidFill>
              <a:srgbClr val="0A52B1"/>
            </a:solidFill>
            <a:ln w="12700" cap="flat">
              <a:noFill/>
              <a:miter lim="400000"/>
            </a:ln>
            <a:effectLst/>
          </p:spPr>
          <p:txBody>
            <a:bodyPr wrap="square" lIns="50800" tIns="50800" rIns="50800" bIns="5080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sp>
          <p:nvSpPr>
            <p:cNvPr id="295" name="Unit Test"/>
            <p:cNvSpPr txBox="1"/>
            <p:nvPr/>
          </p:nvSpPr>
          <p:spPr>
            <a:xfrm>
              <a:off x="0" y="187165"/>
              <a:ext cx="2832069" cy="56044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defTabSz="825500">
                <a:defRPr sz="3000">
                  <a:solidFill>
                    <a:srgbClr val="FFFFFF"/>
                  </a:solidFill>
                  <a:latin typeface="Helvetica Neue Medium"/>
                  <a:ea typeface="Helvetica Neue Medium"/>
                  <a:cs typeface="Helvetica Neue Medium"/>
                  <a:sym typeface="Helvetica Neue Medium"/>
                </a:defRPr>
              </a:lvl1pPr>
            </a:lstStyle>
            <a:p>
              <a:r>
                <a:t>Unit Test</a:t>
              </a:r>
            </a:p>
          </p:txBody>
        </p:sp>
      </p:grpSp>
      <p:grpSp>
        <p:nvGrpSpPr>
          <p:cNvPr id="299" name="Prepare Deployment"/>
          <p:cNvGrpSpPr/>
          <p:nvPr/>
        </p:nvGrpSpPr>
        <p:grpSpPr>
          <a:xfrm>
            <a:off x="6468860" y="10974957"/>
            <a:ext cx="2832070" cy="1033152"/>
            <a:chOff x="0" y="0"/>
            <a:chExt cx="2832068" cy="1033150"/>
          </a:xfrm>
        </p:grpSpPr>
        <p:sp>
          <p:nvSpPr>
            <p:cNvPr id="297" name="Rectangle"/>
            <p:cNvSpPr/>
            <p:nvPr/>
          </p:nvSpPr>
          <p:spPr>
            <a:xfrm>
              <a:off x="0" y="0"/>
              <a:ext cx="2832069" cy="1033151"/>
            </a:xfrm>
            <a:prstGeom prst="rect">
              <a:avLst/>
            </a:prstGeom>
            <a:solidFill>
              <a:srgbClr val="0A52B1"/>
            </a:solidFill>
            <a:ln w="12700" cap="flat">
              <a:noFill/>
              <a:miter lim="400000"/>
            </a:ln>
            <a:effectLst/>
          </p:spPr>
          <p:txBody>
            <a:bodyPr wrap="square" lIns="50800" tIns="50800" rIns="50800" bIns="5080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sp>
          <p:nvSpPr>
            <p:cNvPr id="298" name="Prepare Deployment"/>
            <p:cNvSpPr txBox="1"/>
            <p:nvPr/>
          </p:nvSpPr>
          <p:spPr>
            <a:xfrm>
              <a:off x="0" y="1401"/>
              <a:ext cx="2832069" cy="103034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defTabSz="825500">
                <a:defRPr sz="3000">
                  <a:solidFill>
                    <a:srgbClr val="FFFFFF"/>
                  </a:solidFill>
                  <a:latin typeface="Helvetica Neue Medium"/>
                  <a:ea typeface="Helvetica Neue Medium"/>
                  <a:cs typeface="Helvetica Neue Medium"/>
                  <a:sym typeface="Helvetica Neue Medium"/>
                </a:defRPr>
              </a:lvl1pPr>
            </a:lstStyle>
            <a:p>
              <a:r>
                <a:t>Prepare Deployment</a:t>
              </a:r>
            </a:p>
          </p:txBody>
        </p:sp>
      </p:grpSp>
      <p:grpSp>
        <p:nvGrpSpPr>
          <p:cNvPr id="302" name="Integration Test"/>
          <p:cNvGrpSpPr/>
          <p:nvPr/>
        </p:nvGrpSpPr>
        <p:grpSpPr>
          <a:xfrm>
            <a:off x="10775964" y="7338252"/>
            <a:ext cx="2832071" cy="934780"/>
            <a:chOff x="0" y="0"/>
            <a:chExt cx="2832069" cy="934778"/>
          </a:xfrm>
        </p:grpSpPr>
        <p:sp>
          <p:nvSpPr>
            <p:cNvPr id="300" name="Rectangle"/>
            <p:cNvSpPr/>
            <p:nvPr/>
          </p:nvSpPr>
          <p:spPr>
            <a:xfrm>
              <a:off x="0" y="0"/>
              <a:ext cx="2832070" cy="934779"/>
            </a:xfrm>
            <a:prstGeom prst="rect">
              <a:avLst/>
            </a:prstGeom>
            <a:solidFill>
              <a:srgbClr val="0A52B1"/>
            </a:solidFill>
            <a:ln w="12700" cap="flat">
              <a:noFill/>
              <a:miter lim="400000"/>
            </a:ln>
            <a:effectLst/>
          </p:spPr>
          <p:txBody>
            <a:bodyPr wrap="square" lIns="50800" tIns="50800" rIns="50800" bIns="5080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sp>
          <p:nvSpPr>
            <p:cNvPr id="301" name="Integration Test"/>
            <p:cNvSpPr txBox="1"/>
            <p:nvPr/>
          </p:nvSpPr>
          <p:spPr>
            <a:xfrm>
              <a:off x="0" y="187165"/>
              <a:ext cx="2832070" cy="56044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defTabSz="825500">
                <a:defRPr sz="3000">
                  <a:solidFill>
                    <a:srgbClr val="FFFFFF"/>
                  </a:solidFill>
                  <a:latin typeface="Helvetica Neue Medium"/>
                  <a:ea typeface="Helvetica Neue Medium"/>
                  <a:cs typeface="Helvetica Neue Medium"/>
                  <a:sym typeface="Helvetica Neue Medium"/>
                </a:defRPr>
              </a:lvl1pPr>
            </a:lstStyle>
            <a:p>
              <a:r>
                <a:t>Integration Test</a:t>
              </a:r>
            </a:p>
          </p:txBody>
        </p:sp>
      </p:grpSp>
      <p:grpSp>
        <p:nvGrpSpPr>
          <p:cNvPr id="305" name="Load Test"/>
          <p:cNvGrpSpPr/>
          <p:nvPr/>
        </p:nvGrpSpPr>
        <p:grpSpPr>
          <a:xfrm>
            <a:off x="10775964" y="8554486"/>
            <a:ext cx="2832071" cy="934780"/>
            <a:chOff x="0" y="0"/>
            <a:chExt cx="2832069" cy="934778"/>
          </a:xfrm>
        </p:grpSpPr>
        <p:sp>
          <p:nvSpPr>
            <p:cNvPr id="303" name="Rectangle"/>
            <p:cNvSpPr/>
            <p:nvPr/>
          </p:nvSpPr>
          <p:spPr>
            <a:xfrm>
              <a:off x="0" y="0"/>
              <a:ext cx="2832070" cy="934779"/>
            </a:xfrm>
            <a:prstGeom prst="rect">
              <a:avLst/>
            </a:prstGeom>
            <a:solidFill>
              <a:srgbClr val="0A52B1"/>
            </a:solidFill>
            <a:ln w="12700" cap="flat">
              <a:noFill/>
              <a:miter lim="400000"/>
            </a:ln>
            <a:effectLst/>
          </p:spPr>
          <p:txBody>
            <a:bodyPr wrap="square" lIns="50800" tIns="50800" rIns="50800" bIns="5080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sp>
          <p:nvSpPr>
            <p:cNvPr id="304" name="Load Test"/>
            <p:cNvSpPr txBox="1"/>
            <p:nvPr/>
          </p:nvSpPr>
          <p:spPr>
            <a:xfrm>
              <a:off x="0" y="187165"/>
              <a:ext cx="2832070" cy="56044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defTabSz="825500">
                <a:defRPr sz="3000">
                  <a:solidFill>
                    <a:srgbClr val="FFFFFF"/>
                  </a:solidFill>
                  <a:latin typeface="Helvetica Neue Medium"/>
                  <a:ea typeface="Helvetica Neue Medium"/>
                  <a:cs typeface="Helvetica Neue Medium"/>
                  <a:sym typeface="Helvetica Neue Medium"/>
                </a:defRPr>
              </a:lvl1pPr>
            </a:lstStyle>
            <a:p>
              <a:r>
                <a:t>Load Test</a:t>
              </a:r>
            </a:p>
          </p:txBody>
        </p:sp>
      </p:grpSp>
      <p:sp>
        <p:nvSpPr>
          <p:cNvPr id="306" name="Automate this centrally, provide a central record of results"/>
          <p:cNvSpPr txBox="1"/>
          <p:nvPr/>
        </p:nvSpPr>
        <p:spPr>
          <a:xfrm>
            <a:off x="4893600" y="12503463"/>
            <a:ext cx="10289693" cy="5354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900" b="1">
                <a:solidFill>
                  <a:srgbClr val="000000"/>
                </a:solidFill>
              </a:defRPr>
            </a:lvl1pPr>
          </a:lstStyle>
          <a:p>
            <a:r>
              <a:t>Automate this centrally, provide a central record of results</a:t>
            </a:r>
          </a:p>
        </p:txBody>
      </p:sp>
      <p:grpSp>
        <p:nvGrpSpPr>
          <p:cNvPr id="309" name="KPIs"/>
          <p:cNvGrpSpPr/>
          <p:nvPr/>
        </p:nvGrpSpPr>
        <p:grpSpPr>
          <a:xfrm>
            <a:off x="19390174" y="6877209"/>
            <a:ext cx="2832071" cy="934780"/>
            <a:chOff x="0" y="0"/>
            <a:chExt cx="2832069" cy="934778"/>
          </a:xfrm>
        </p:grpSpPr>
        <p:sp>
          <p:nvSpPr>
            <p:cNvPr id="307" name="Rectangle"/>
            <p:cNvSpPr/>
            <p:nvPr/>
          </p:nvSpPr>
          <p:spPr>
            <a:xfrm>
              <a:off x="0" y="0"/>
              <a:ext cx="2832070" cy="934779"/>
            </a:xfrm>
            <a:prstGeom prst="rect">
              <a:avLst/>
            </a:prstGeom>
            <a:solidFill>
              <a:srgbClr val="0A52B1"/>
            </a:solidFill>
            <a:ln w="12700" cap="flat">
              <a:noFill/>
              <a:miter lim="400000"/>
            </a:ln>
            <a:effectLst/>
          </p:spPr>
          <p:txBody>
            <a:bodyPr wrap="square" lIns="50800" tIns="50800" rIns="50800" bIns="5080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sp>
          <p:nvSpPr>
            <p:cNvPr id="308" name="KPIs"/>
            <p:cNvSpPr txBox="1"/>
            <p:nvPr/>
          </p:nvSpPr>
          <p:spPr>
            <a:xfrm>
              <a:off x="0" y="187165"/>
              <a:ext cx="2832070" cy="56044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defTabSz="825500">
                <a:defRPr sz="3000">
                  <a:solidFill>
                    <a:srgbClr val="FFFFFF"/>
                  </a:solidFill>
                  <a:latin typeface="Helvetica Neue Medium"/>
                  <a:ea typeface="Helvetica Neue Medium"/>
                  <a:cs typeface="Helvetica Neue Medium"/>
                  <a:sym typeface="Helvetica Neue Medium"/>
                </a:defRPr>
              </a:lvl1pPr>
            </a:lstStyle>
            <a:p>
              <a:r>
                <a:t>KPIs</a:t>
              </a:r>
            </a:p>
          </p:txBody>
        </p:sp>
      </p:grpSp>
      <p:grpSp>
        <p:nvGrpSpPr>
          <p:cNvPr id="312" name="End-to-end Test"/>
          <p:cNvGrpSpPr/>
          <p:nvPr/>
        </p:nvGrpSpPr>
        <p:grpSpPr>
          <a:xfrm>
            <a:off x="15083070" y="6854640"/>
            <a:ext cx="2832070" cy="979918"/>
            <a:chOff x="0" y="0"/>
            <a:chExt cx="2832068" cy="979916"/>
          </a:xfrm>
        </p:grpSpPr>
        <p:sp>
          <p:nvSpPr>
            <p:cNvPr id="310" name="Rectangle"/>
            <p:cNvSpPr/>
            <p:nvPr/>
          </p:nvSpPr>
          <p:spPr>
            <a:xfrm>
              <a:off x="0" y="22568"/>
              <a:ext cx="2832069" cy="934780"/>
            </a:xfrm>
            <a:prstGeom prst="rect">
              <a:avLst/>
            </a:prstGeom>
            <a:solidFill>
              <a:srgbClr val="0A52B1"/>
            </a:solidFill>
            <a:ln w="12700" cap="flat">
              <a:noFill/>
              <a:miter lim="400000"/>
            </a:ln>
            <a:effectLst/>
          </p:spPr>
          <p:txBody>
            <a:bodyPr wrap="square" lIns="50800" tIns="50800" rIns="50800" bIns="50800" numCol="1" anchor="ctr">
              <a:noAutofit/>
            </a:bodyPr>
            <a:lstStyle/>
            <a:p>
              <a:pPr defTabSz="825500">
                <a:defRPr sz="2900">
                  <a:solidFill>
                    <a:srgbClr val="FFFFFF"/>
                  </a:solidFill>
                  <a:latin typeface="Helvetica Neue Medium"/>
                  <a:ea typeface="Helvetica Neue Medium"/>
                  <a:cs typeface="Helvetica Neue Medium"/>
                  <a:sym typeface="Helvetica Neue Medium"/>
                </a:defRPr>
              </a:pPr>
              <a:endParaRPr/>
            </a:p>
          </p:txBody>
        </p:sp>
        <p:sp>
          <p:nvSpPr>
            <p:cNvPr id="311" name="End-to-end Test"/>
            <p:cNvSpPr txBox="1"/>
            <p:nvPr/>
          </p:nvSpPr>
          <p:spPr>
            <a:xfrm>
              <a:off x="0" y="0"/>
              <a:ext cx="2832069" cy="97991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defTabSz="825500">
                <a:defRPr sz="2900">
                  <a:solidFill>
                    <a:srgbClr val="FFFFFF"/>
                  </a:solidFill>
                  <a:latin typeface="Helvetica Neue Medium"/>
                  <a:ea typeface="Helvetica Neue Medium"/>
                  <a:cs typeface="Helvetica Neue Medium"/>
                  <a:sym typeface="Helvetica Neue Medium"/>
                </a:defRPr>
              </a:lvl1pPr>
            </a:lstStyle>
            <a:p>
              <a:r>
                <a:t>End-to-end Test</a:t>
              </a:r>
            </a:p>
          </p:txBody>
        </p:sp>
      </p:grpSp>
      <p:grpSp>
        <p:nvGrpSpPr>
          <p:cNvPr id="315" name="Develop"/>
          <p:cNvGrpSpPr/>
          <p:nvPr/>
        </p:nvGrpSpPr>
        <p:grpSpPr>
          <a:xfrm>
            <a:off x="2161755" y="5493017"/>
            <a:ext cx="2832071" cy="1270002"/>
            <a:chOff x="0" y="0"/>
            <a:chExt cx="2832069" cy="1270001"/>
          </a:xfrm>
        </p:grpSpPr>
        <p:sp>
          <p:nvSpPr>
            <p:cNvPr id="313" name="Rectangle"/>
            <p:cNvSpPr/>
            <p:nvPr/>
          </p:nvSpPr>
          <p:spPr>
            <a:xfrm>
              <a:off x="0" y="-1"/>
              <a:ext cx="2832070" cy="1270003"/>
            </a:xfrm>
            <a:prstGeom prst="rect">
              <a:avLst/>
            </a:prstGeom>
            <a:solidFill>
              <a:srgbClr val="0A52B1"/>
            </a:solidFill>
            <a:ln w="12700" cap="flat">
              <a:noFill/>
              <a:miter lim="400000"/>
            </a:ln>
            <a:effectLst/>
          </p:spPr>
          <p:txBody>
            <a:bodyPr wrap="square" lIns="50800" tIns="50800" rIns="50800" bIns="50800" numCol="1" anchor="ctr">
              <a:noAutofit/>
            </a:bodyPr>
            <a:lstStyle/>
            <a:p>
              <a:pPr defTabSz="825500">
                <a:defRPr sz="4200">
                  <a:solidFill>
                    <a:srgbClr val="FFFFFF"/>
                  </a:solidFill>
                  <a:latin typeface="Helvetica Neue Medium"/>
                  <a:ea typeface="Helvetica Neue Medium"/>
                  <a:cs typeface="Helvetica Neue Medium"/>
                  <a:sym typeface="Helvetica Neue Medium"/>
                </a:defRPr>
              </a:pPr>
              <a:endParaRPr/>
            </a:p>
          </p:txBody>
        </p:sp>
        <p:sp>
          <p:nvSpPr>
            <p:cNvPr id="314" name="Develop"/>
            <p:cNvSpPr txBox="1"/>
            <p:nvPr/>
          </p:nvSpPr>
          <p:spPr>
            <a:xfrm>
              <a:off x="0" y="268086"/>
              <a:ext cx="2832070" cy="73382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defTabSz="825500">
                <a:defRPr sz="4200">
                  <a:solidFill>
                    <a:srgbClr val="FFFFFF"/>
                  </a:solidFill>
                  <a:latin typeface="Helvetica Neue Medium"/>
                  <a:ea typeface="Helvetica Neue Medium"/>
                  <a:cs typeface="Helvetica Neue Medium"/>
                  <a:sym typeface="Helvetica Neue Medium"/>
                </a:defRPr>
              </a:lvl1pPr>
            </a:lstStyle>
            <a:p>
              <a:r>
                <a:t>Develop</a:t>
              </a:r>
            </a:p>
          </p:txBody>
        </p:sp>
      </p:grpSp>
      <p:grpSp>
        <p:nvGrpSpPr>
          <p:cNvPr id="318" name="Build"/>
          <p:cNvGrpSpPr/>
          <p:nvPr/>
        </p:nvGrpSpPr>
        <p:grpSpPr>
          <a:xfrm>
            <a:off x="6468860" y="5493017"/>
            <a:ext cx="2832070" cy="1270002"/>
            <a:chOff x="0" y="0"/>
            <a:chExt cx="2832068" cy="1270001"/>
          </a:xfrm>
        </p:grpSpPr>
        <p:sp>
          <p:nvSpPr>
            <p:cNvPr id="316" name="Rectangle"/>
            <p:cNvSpPr/>
            <p:nvPr/>
          </p:nvSpPr>
          <p:spPr>
            <a:xfrm>
              <a:off x="0" y="-1"/>
              <a:ext cx="2832069" cy="1270003"/>
            </a:xfrm>
            <a:prstGeom prst="rect">
              <a:avLst/>
            </a:prstGeom>
            <a:solidFill>
              <a:srgbClr val="0A52B1"/>
            </a:solidFill>
            <a:ln w="12700" cap="flat">
              <a:noFill/>
              <a:miter lim="400000"/>
            </a:ln>
            <a:effectLst/>
          </p:spPr>
          <p:txBody>
            <a:bodyPr wrap="square" lIns="50800" tIns="50800" rIns="50800" bIns="50800" numCol="1" anchor="ctr">
              <a:noAutofit/>
            </a:bodyPr>
            <a:lstStyle/>
            <a:p>
              <a:pPr defTabSz="825500">
                <a:defRPr sz="4200">
                  <a:solidFill>
                    <a:srgbClr val="FFFFFF"/>
                  </a:solidFill>
                  <a:latin typeface="Helvetica Neue Medium"/>
                  <a:ea typeface="Helvetica Neue Medium"/>
                  <a:cs typeface="Helvetica Neue Medium"/>
                  <a:sym typeface="Helvetica Neue Medium"/>
                </a:defRPr>
              </a:pPr>
              <a:endParaRPr/>
            </a:p>
          </p:txBody>
        </p:sp>
        <p:sp>
          <p:nvSpPr>
            <p:cNvPr id="317" name="Build"/>
            <p:cNvSpPr txBox="1"/>
            <p:nvPr/>
          </p:nvSpPr>
          <p:spPr>
            <a:xfrm>
              <a:off x="0" y="268086"/>
              <a:ext cx="2832069" cy="73382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defTabSz="825500">
                <a:defRPr sz="4200">
                  <a:solidFill>
                    <a:srgbClr val="FFFFFF"/>
                  </a:solidFill>
                  <a:latin typeface="Helvetica Neue Medium"/>
                  <a:ea typeface="Helvetica Neue Medium"/>
                  <a:cs typeface="Helvetica Neue Medium"/>
                  <a:sym typeface="Helvetica Neue Medium"/>
                </a:defRPr>
              </a:lvl1pPr>
            </a:lstStyle>
            <a:p>
              <a:r>
                <a:t>Build</a:t>
              </a:r>
            </a:p>
          </p:txBody>
        </p:sp>
      </p:grpSp>
      <p:grpSp>
        <p:nvGrpSpPr>
          <p:cNvPr id="321" name="Test"/>
          <p:cNvGrpSpPr/>
          <p:nvPr/>
        </p:nvGrpSpPr>
        <p:grpSpPr>
          <a:xfrm>
            <a:off x="10775964" y="5493017"/>
            <a:ext cx="2832071" cy="1270002"/>
            <a:chOff x="0" y="0"/>
            <a:chExt cx="2832069" cy="1270001"/>
          </a:xfrm>
        </p:grpSpPr>
        <p:sp>
          <p:nvSpPr>
            <p:cNvPr id="319" name="Rectangle"/>
            <p:cNvSpPr/>
            <p:nvPr/>
          </p:nvSpPr>
          <p:spPr>
            <a:xfrm>
              <a:off x="0" y="-1"/>
              <a:ext cx="2832070" cy="1270003"/>
            </a:xfrm>
            <a:prstGeom prst="rect">
              <a:avLst/>
            </a:prstGeom>
            <a:solidFill>
              <a:srgbClr val="0A52B1"/>
            </a:solidFill>
            <a:ln w="12700" cap="flat">
              <a:noFill/>
              <a:miter lim="400000"/>
            </a:ln>
            <a:effectLst/>
          </p:spPr>
          <p:txBody>
            <a:bodyPr wrap="square" lIns="50800" tIns="50800" rIns="50800" bIns="50800" numCol="1" anchor="ctr">
              <a:noAutofit/>
            </a:bodyPr>
            <a:lstStyle/>
            <a:p>
              <a:pPr defTabSz="825500">
                <a:defRPr sz="4200">
                  <a:solidFill>
                    <a:srgbClr val="FFFFFF"/>
                  </a:solidFill>
                  <a:latin typeface="Helvetica Neue Medium"/>
                  <a:ea typeface="Helvetica Neue Medium"/>
                  <a:cs typeface="Helvetica Neue Medium"/>
                  <a:sym typeface="Helvetica Neue Medium"/>
                </a:defRPr>
              </a:pPr>
              <a:endParaRPr/>
            </a:p>
          </p:txBody>
        </p:sp>
        <p:sp>
          <p:nvSpPr>
            <p:cNvPr id="320" name="Test"/>
            <p:cNvSpPr txBox="1"/>
            <p:nvPr/>
          </p:nvSpPr>
          <p:spPr>
            <a:xfrm>
              <a:off x="0" y="268086"/>
              <a:ext cx="2832070" cy="73382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defTabSz="825500">
                <a:defRPr sz="4200">
                  <a:solidFill>
                    <a:srgbClr val="FFFFFF"/>
                  </a:solidFill>
                  <a:latin typeface="Helvetica Neue Medium"/>
                  <a:ea typeface="Helvetica Neue Medium"/>
                  <a:cs typeface="Helvetica Neue Medium"/>
                  <a:sym typeface="Helvetica Neue Medium"/>
                </a:defRPr>
              </a:lvl1pPr>
            </a:lstStyle>
            <a:p>
              <a:r>
                <a:t>Test</a:t>
              </a:r>
            </a:p>
          </p:txBody>
        </p:sp>
      </p:grpSp>
      <p:grpSp>
        <p:nvGrpSpPr>
          <p:cNvPr id="324" name="Deploy"/>
          <p:cNvGrpSpPr/>
          <p:nvPr/>
        </p:nvGrpSpPr>
        <p:grpSpPr>
          <a:xfrm>
            <a:off x="15083070" y="5493017"/>
            <a:ext cx="2832070" cy="1270002"/>
            <a:chOff x="0" y="0"/>
            <a:chExt cx="2832068" cy="1270001"/>
          </a:xfrm>
        </p:grpSpPr>
        <p:sp>
          <p:nvSpPr>
            <p:cNvPr id="322" name="Rectangle"/>
            <p:cNvSpPr/>
            <p:nvPr/>
          </p:nvSpPr>
          <p:spPr>
            <a:xfrm>
              <a:off x="0" y="-1"/>
              <a:ext cx="2832069" cy="1270003"/>
            </a:xfrm>
            <a:prstGeom prst="rect">
              <a:avLst/>
            </a:prstGeom>
            <a:solidFill>
              <a:srgbClr val="0A52B1"/>
            </a:solidFill>
            <a:ln w="12700" cap="flat">
              <a:noFill/>
              <a:miter lim="400000"/>
            </a:ln>
            <a:effectLst/>
          </p:spPr>
          <p:txBody>
            <a:bodyPr wrap="square" lIns="50800" tIns="50800" rIns="50800" bIns="50800" numCol="1" anchor="ctr">
              <a:noAutofit/>
            </a:bodyPr>
            <a:lstStyle/>
            <a:p>
              <a:pPr defTabSz="825500">
                <a:defRPr sz="4200">
                  <a:solidFill>
                    <a:srgbClr val="FFFFFF"/>
                  </a:solidFill>
                  <a:latin typeface="Helvetica Neue Medium"/>
                  <a:ea typeface="Helvetica Neue Medium"/>
                  <a:cs typeface="Helvetica Neue Medium"/>
                  <a:sym typeface="Helvetica Neue Medium"/>
                </a:defRPr>
              </a:pPr>
              <a:endParaRPr/>
            </a:p>
          </p:txBody>
        </p:sp>
        <p:sp>
          <p:nvSpPr>
            <p:cNvPr id="323" name="Deploy"/>
            <p:cNvSpPr txBox="1"/>
            <p:nvPr/>
          </p:nvSpPr>
          <p:spPr>
            <a:xfrm>
              <a:off x="0" y="268086"/>
              <a:ext cx="2832069" cy="73382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defTabSz="825500">
                <a:defRPr sz="4200">
                  <a:solidFill>
                    <a:srgbClr val="FFFFFF"/>
                  </a:solidFill>
                  <a:latin typeface="Helvetica Neue Medium"/>
                  <a:ea typeface="Helvetica Neue Medium"/>
                  <a:cs typeface="Helvetica Neue Medium"/>
                  <a:sym typeface="Helvetica Neue Medium"/>
                </a:defRPr>
              </a:lvl1pPr>
            </a:lstStyle>
            <a:p>
              <a:r>
                <a:t>Deploy</a:t>
              </a:r>
            </a:p>
          </p:txBody>
        </p:sp>
      </p:grpSp>
      <p:grpSp>
        <p:nvGrpSpPr>
          <p:cNvPr id="327" name="Monitor"/>
          <p:cNvGrpSpPr/>
          <p:nvPr/>
        </p:nvGrpSpPr>
        <p:grpSpPr>
          <a:xfrm>
            <a:off x="19390176" y="5493017"/>
            <a:ext cx="2832070" cy="1270002"/>
            <a:chOff x="0" y="0"/>
            <a:chExt cx="2832068" cy="1270001"/>
          </a:xfrm>
        </p:grpSpPr>
        <p:sp>
          <p:nvSpPr>
            <p:cNvPr id="325" name="Rectangle"/>
            <p:cNvSpPr/>
            <p:nvPr/>
          </p:nvSpPr>
          <p:spPr>
            <a:xfrm>
              <a:off x="0" y="-1"/>
              <a:ext cx="2832069" cy="1270003"/>
            </a:xfrm>
            <a:prstGeom prst="rect">
              <a:avLst/>
            </a:prstGeom>
            <a:solidFill>
              <a:srgbClr val="0A52B1"/>
            </a:solidFill>
            <a:ln w="12700" cap="flat">
              <a:noFill/>
              <a:miter lim="400000"/>
            </a:ln>
            <a:effectLst/>
          </p:spPr>
          <p:txBody>
            <a:bodyPr wrap="square" lIns="50800" tIns="50800" rIns="50800" bIns="50800" numCol="1" anchor="ctr">
              <a:noAutofit/>
            </a:bodyPr>
            <a:lstStyle/>
            <a:p>
              <a:pPr defTabSz="825500">
                <a:defRPr sz="4200">
                  <a:solidFill>
                    <a:srgbClr val="FFFFFF"/>
                  </a:solidFill>
                  <a:latin typeface="Helvetica Neue Medium"/>
                  <a:ea typeface="Helvetica Neue Medium"/>
                  <a:cs typeface="Helvetica Neue Medium"/>
                  <a:sym typeface="Helvetica Neue Medium"/>
                </a:defRPr>
              </a:pPr>
              <a:endParaRPr/>
            </a:p>
          </p:txBody>
        </p:sp>
        <p:sp>
          <p:nvSpPr>
            <p:cNvPr id="326" name="Monitor"/>
            <p:cNvSpPr txBox="1"/>
            <p:nvPr/>
          </p:nvSpPr>
          <p:spPr>
            <a:xfrm>
              <a:off x="0" y="268086"/>
              <a:ext cx="2832069" cy="73382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defTabSz="825500">
                <a:defRPr sz="4200">
                  <a:solidFill>
                    <a:srgbClr val="FFFFFF"/>
                  </a:solidFill>
                  <a:latin typeface="Helvetica Neue Medium"/>
                  <a:ea typeface="Helvetica Neue Medium"/>
                  <a:cs typeface="Helvetica Neue Medium"/>
                  <a:sym typeface="Helvetica Neue Medium"/>
                </a:defRPr>
              </a:lvl1pPr>
            </a:lstStyle>
            <a:p>
              <a:r>
                <a:t>Monitor</a:t>
              </a:r>
            </a:p>
          </p:txBody>
        </p:sp>
      </p:grpSp>
      <p:sp>
        <p:nvSpPr>
          <p:cNvPr id="328" name="Text Placeholder 2"/>
          <p:cNvSpPr txBox="1">
            <a:spLocks noGrp="1"/>
          </p:cNvSpPr>
          <p:nvPr>
            <p:ph type="body" sz="quarter" idx="1"/>
          </p:nvPr>
        </p:nvSpPr>
        <p:spPr>
          <a:xfrm>
            <a:off x="1206500" y="2372961"/>
            <a:ext cx="21971000" cy="934780"/>
          </a:xfrm>
          <a:prstGeom prst="rect">
            <a:avLst/>
          </a:prstGeom>
        </p:spPr>
        <p:txBody>
          <a:bodyPr/>
          <a:lstStyle/>
          <a:p>
            <a:endParaRP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 name="Continuous Integration in Practice"/>
          <p:cNvSpPr txBox="1">
            <a:spLocks noGrp="1"/>
          </p:cNvSpPr>
          <p:nvPr>
            <p:ph type="title"/>
          </p:nvPr>
        </p:nvSpPr>
        <p:spPr>
          <a:xfrm>
            <a:off x="1206500" y="1079499"/>
            <a:ext cx="21971000" cy="1433165"/>
          </a:xfrm>
          <a:prstGeom prst="rect">
            <a:avLst/>
          </a:prstGeom>
        </p:spPr>
        <p:txBody>
          <a:bodyPr/>
          <a:lstStyle>
            <a:lvl1pPr>
              <a:defRPr spc="-200"/>
            </a:lvl1pPr>
          </a:lstStyle>
          <a:p>
            <a:r>
              <a:t>Continuous Integration in Practice</a:t>
            </a:r>
          </a:p>
        </p:txBody>
      </p:sp>
      <p:sp>
        <p:nvSpPr>
          <p:cNvPr id="338" name="Small scale, with a service like CircleCI, GitHub Actions or TravisCI"/>
          <p:cNvSpPr txBox="1">
            <a:spLocks noGrp="1"/>
          </p:cNvSpPr>
          <p:nvPr>
            <p:ph type="body" sz="quarter" idx="1"/>
          </p:nvPr>
        </p:nvSpPr>
        <p:spPr>
          <a:xfrm>
            <a:off x="1206500" y="2372961"/>
            <a:ext cx="21971000" cy="934780"/>
          </a:xfrm>
          <a:prstGeom prst="rect">
            <a:avLst/>
          </a:prstGeom>
        </p:spPr>
        <p:txBody>
          <a:bodyPr/>
          <a:lstStyle>
            <a:lvl1pPr defTabSz="808990">
              <a:defRPr sz="5300"/>
            </a:lvl1pPr>
          </a:lstStyle>
          <a:p>
            <a:r>
              <a:t>Small scale, with a service like CircleCI, GitHub Actions or TravisCI</a:t>
            </a:r>
          </a:p>
        </p:txBody>
      </p:sp>
      <p:pic>
        <p:nvPicPr>
          <p:cNvPr id="339" name="Image" descr="Image"/>
          <p:cNvPicPr>
            <a:picLocks noChangeAspect="1"/>
          </p:cNvPicPr>
          <p:nvPr/>
        </p:nvPicPr>
        <p:blipFill>
          <a:blip r:embed="rId3"/>
          <a:stretch>
            <a:fillRect/>
          </a:stretch>
        </p:blipFill>
        <p:spPr>
          <a:xfrm>
            <a:off x="3872724" y="7419712"/>
            <a:ext cx="1750220" cy="2982517"/>
          </a:xfrm>
          <a:prstGeom prst="rect">
            <a:avLst/>
          </a:prstGeom>
          <a:ln w="12700">
            <a:miter lim="400000"/>
          </a:ln>
        </p:spPr>
      </p:pic>
      <p:sp>
        <p:nvSpPr>
          <p:cNvPr id="340" name="Line"/>
          <p:cNvSpPr/>
          <p:nvPr/>
        </p:nvSpPr>
        <p:spPr>
          <a:xfrm flipV="1">
            <a:off x="5710466" y="5733824"/>
            <a:ext cx="5047019" cy="2628897"/>
          </a:xfrm>
          <a:prstGeom prst="line">
            <a:avLst/>
          </a:prstGeom>
          <a:ln w="25400">
            <a:solidFill>
              <a:srgbClr val="000000"/>
            </a:solidFill>
            <a:miter lim="400000"/>
            <a:tailEnd type="triangle"/>
          </a:ln>
        </p:spPr>
        <p:txBody>
          <a:bodyPr lIns="45718" tIns="45718" rIns="45718" bIns="45718"/>
          <a:lstStyle/>
          <a:p>
            <a:endParaRPr/>
          </a:p>
        </p:txBody>
      </p:sp>
      <p:sp>
        <p:nvSpPr>
          <p:cNvPr id="341" name="Commits code to"/>
          <p:cNvSpPr txBox="1"/>
          <p:nvPr/>
        </p:nvSpPr>
        <p:spPr>
          <a:xfrm>
            <a:off x="4885711" y="5415138"/>
            <a:ext cx="4989830" cy="9048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anchor="ctr">
            <a:spAutoFit/>
          </a:bodyPr>
          <a:lstStyle>
            <a:lvl1pPr defTabSz="821530">
              <a:defRPr sz="5000">
                <a:solidFill>
                  <a:srgbClr val="000000"/>
                </a:solidFill>
                <a:latin typeface="Helvetica Light"/>
                <a:ea typeface="Helvetica Light"/>
                <a:cs typeface="Helvetica Light"/>
                <a:sym typeface="Helvetica Light"/>
              </a:defRPr>
            </a:lvl1pPr>
          </a:lstStyle>
          <a:p>
            <a:r>
              <a:t>Commits code to</a:t>
            </a:r>
          </a:p>
        </p:txBody>
      </p:sp>
      <p:pic>
        <p:nvPicPr>
          <p:cNvPr id="342" name="Image" descr="Image"/>
          <p:cNvPicPr>
            <a:picLocks noChangeAspect="1"/>
          </p:cNvPicPr>
          <p:nvPr/>
        </p:nvPicPr>
        <p:blipFill>
          <a:blip r:embed="rId4"/>
          <a:stretch>
            <a:fillRect/>
          </a:stretch>
        </p:blipFill>
        <p:spPr>
          <a:xfrm>
            <a:off x="10815373" y="4491063"/>
            <a:ext cx="2990105" cy="2485524"/>
          </a:xfrm>
          <a:prstGeom prst="rect">
            <a:avLst/>
          </a:prstGeom>
          <a:ln w="12700">
            <a:miter lim="400000"/>
          </a:ln>
        </p:spPr>
      </p:pic>
      <p:sp>
        <p:nvSpPr>
          <p:cNvPr id="343" name="Developer"/>
          <p:cNvSpPr txBox="1"/>
          <p:nvPr/>
        </p:nvSpPr>
        <p:spPr>
          <a:xfrm>
            <a:off x="3375593" y="6418912"/>
            <a:ext cx="3084195" cy="9048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anchor="ctr">
            <a:spAutoFit/>
          </a:bodyPr>
          <a:lstStyle>
            <a:lvl1pPr defTabSz="821530">
              <a:defRPr sz="5000">
                <a:solidFill>
                  <a:srgbClr val="000000"/>
                </a:solidFill>
                <a:latin typeface="Helvetica Light"/>
                <a:ea typeface="Helvetica Light"/>
                <a:cs typeface="Helvetica Light"/>
                <a:sym typeface="Helvetica Light"/>
              </a:defRPr>
            </a:lvl1pPr>
          </a:lstStyle>
          <a:p>
            <a:r>
              <a:t>Developer</a:t>
            </a:r>
          </a:p>
        </p:txBody>
      </p:sp>
      <p:pic>
        <p:nvPicPr>
          <p:cNvPr id="344" name="Image" descr="Image"/>
          <p:cNvPicPr>
            <a:picLocks noChangeAspect="1"/>
          </p:cNvPicPr>
          <p:nvPr/>
        </p:nvPicPr>
        <p:blipFill>
          <a:blip r:embed="rId5"/>
          <a:stretch>
            <a:fillRect/>
          </a:stretch>
        </p:blipFill>
        <p:spPr>
          <a:xfrm>
            <a:off x="18324112" y="7963314"/>
            <a:ext cx="1910565" cy="1895311"/>
          </a:xfrm>
          <a:prstGeom prst="rect">
            <a:avLst/>
          </a:prstGeom>
          <a:ln w="12700">
            <a:miter lim="400000"/>
          </a:ln>
        </p:spPr>
      </p:pic>
      <p:sp>
        <p:nvSpPr>
          <p:cNvPr id="345" name="GitHub"/>
          <p:cNvSpPr txBox="1"/>
          <p:nvPr/>
        </p:nvSpPr>
        <p:spPr>
          <a:xfrm>
            <a:off x="11308113" y="3642748"/>
            <a:ext cx="2166620" cy="9048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anchor="ctr">
            <a:spAutoFit/>
          </a:bodyPr>
          <a:lstStyle>
            <a:lvl1pPr defTabSz="821530">
              <a:defRPr sz="5000">
                <a:solidFill>
                  <a:srgbClr val="000000"/>
                </a:solidFill>
                <a:latin typeface="Helvetica Light"/>
                <a:ea typeface="Helvetica Light"/>
                <a:cs typeface="Helvetica Light"/>
                <a:sym typeface="Helvetica Light"/>
              </a:defRPr>
            </a:lvl1pPr>
          </a:lstStyle>
          <a:p>
            <a:r>
              <a:t>GitHub</a:t>
            </a:r>
          </a:p>
        </p:txBody>
      </p:sp>
      <p:sp>
        <p:nvSpPr>
          <p:cNvPr id="346" name="Line"/>
          <p:cNvSpPr/>
          <p:nvPr/>
        </p:nvSpPr>
        <p:spPr>
          <a:xfrm flipH="1" flipV="1">
            <a:off x="13675028" y="5813431"/>
            <a:ext cx="3116309" cy="2080488"/>
          </a:xfrm>
          <a:prstGeom prst="line">
            <a:avLst/>
          </a:prstGeom>
          <a:ln w="25400">
            <a:solidFill>
              <a:srgbClr val="000000"/>
            </a:solidFill>
            <a:miter lim="400000"/>
            <a:tailEnd type="triangle"/>
          </a:ln>
        </p:spPr>
        <p:txBody>
          <a:bodyPr lIns="45718" tIns="45718" rIns="45718" bIns="45718"/>
          <a:lstStyle/>
          <a:p>
            <a:endParaRPr/>
          </a:p>
        </p:txBody>
      </p:sp>
      <p:sp>
        <p:nvSpPr>
          <p:cNvPr id="347" name="TravisCI"/>
          <p:cNvSpPr txBox="1"/>
          <p:nvPr/>
        </p:nvSpPr>
        <p:spPr>
          <a:xfrm>
            <a:off x="18338958" y="10128970"/>
            <a:ext cx="1880870" cy="7270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anchor="ctr">
            <a:spAutoFit/>
          </a:bodyPr>
          <a:lstStyle>
            <a:lvl1pPr defTabSz="821530">
              <a:defRPr sz="3800">
                <a:solidFill>
                  <a:srgbClr val="000000"/>
                </a:solidFill>
                <a:latin typeface="Helvetica Light"/>
                <a:ea typeface="Helvetica Light"/>
                <a:cs typeface="Helvetica Light"/>
                <a:sym typeface="Helvetica Light"/>
              </a:defRPr>
            </a:lvl1pPr>
          </a:lstStyle>
          <a:p>
            <a:r>
              <a:t>TravisCI</a:t>
            </a:r>
          </a:p>
        </p:txBody>
      </p:sp>
      <p:sp>
        <p:nvSpPr>
          <p:cNvPr id="348" name="Checks for updates"/>
          <p:cNvSpPr txBox="1"/>
          <p:nvPr/>
        </p:nvSpPr>
        <p:spPr>
          <a:xfrm>
            <a:off x="14490242" y="5627461"/>
            <a:ext cx="5731510" cy="9048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anchor="ctr">
            <a:spAutoFit/>
          </a:bodyPr>
          <a:lstStyle>
            <a:lvl1pPr defTabSz="821530">
              <a:defRPr sz="5000">
                <a:solidFill>
                  <a:srgbClr val="000000"/>
                </a:solidFill>
                <a:latin typeface="Helvetica Light"/>
                <a:ea typeface="Helvetica Light"/>
                <a:cs typeface="Helvetica Light"/>
                <a:sym typeface="Helvetica Light"/>
              </a:defRPr>
            </a:lvl1pPr>
          </a:lstStyle>
          <a:p>
            <a:r>
              <a:t>Checks for updates</a:t>
            </a:r>
          </a:p>
        </p:txBody>
      </p:sp>
      <p:sp>
        <p:nvSpPr>
          <p:cNvPr id="349" name="Runs build for each commit"/>
          <p:cNvSpPr txBox="1"/>
          <p:nvPr/>
        </p:nvSpPr>
        <p:spPr>
          <a:xfrm>
            <a:off x="14707764" y="11949752"/>
            <a:ext cx="5940959" cy="16668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6" tIns="71436" rIns="71436" bIns="71436" anchor="ctr">
            <a:spAutoFit/>
          </a:bodyPr>
          <a:lstStyle>
            <a:lvl1pPr defTabSz="821530">
              <a:defRPr sz="5000">
                <a:solidFill>
                  <a:srgbClr val="000000"/>
                </a:solidFill>
                <a:latin typeface="Helvetica Light"/>
                <a:ea typeface="Helvetica Light"/>
                <a:cs typeface="Helvetica Light"/>
                <a:sym typeface="Helvetica Light"/>
              </a:defRPr>
            </a:lvl1pPr>
          </a:lstStyle>
          <a:p>
            <a:r>
              <a:t>Runs build for each commit</a:t>
            </a:r>
          </a:p>
        </p:txBody>
      </p:sp>
      <p:pic>
        <p:nvPicPr>
          <p:cNvPr id="350" name="Image" descr="Image"/>
          <p:cNvPicPr>
            <a:picLocks noChangeAspect="1"/>
          </p:cNvPicPr>
          <p:nvPr/>
        </p:nvPicPr>
        <p:blipFill>
          <a:blip r:embed="rId6"/>
          <a:stretch>
            <a:fillRect/>
          </a:stretch>
        </p:blipFill>
        <p:spPr>
          <a:xfrm>
            <a:off x="16114683" y="8127817"/>
            <a:ext cx="1666877" cy="1666877"/>
          </a:xfrm>
          <a:prstGeom prst="rect">
            <a:avLst/>
          </a:prstGeom>
          <a:ln w="12700">
            <a:miter lim="400000"/>
          </a:ln>
        </p:spPr>
      </p:pic>
      <p:sp>
        <p:nvSpPr>
          <p:cNvPr id="351" name="GitHub Actions"/>
          <p:cNvSpPr txBox="1"/>
          <p:nvPr/>
        </p:nvSpPr>
        <p:spPr>
          <a:xfrm>
            <a:off x="16296118" y="9931193"/>
            <a:ext cx="1765046" cy="13112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anchor="ctr">
            <a:spAutoFit/>
          </a:bodyPr>
          <a:lstStyle/>
          <a:p>
            <a:pPr defTabSz="821530">
              <a:defRPr sz="3800">
                <a:solidFill>
                  <a:srgbClr val="000000"/>
                </a:solidFill>
                <a:latin typeface="Helvetica Light"/>
                <a:ea typeface="Helvetica Light"/>
                <a:cs typeface="Helvetica Light"/>
                <a:sym typeface="Helvetica Light"/>
              </a:defRPr>
            </a:pPr>
            <a:r>
              <a:t>GitHub</a:t>
            </a:r>
            <a:br/>
            <a:r>
              <a:t>Actions</a:t>
            </a:r>
          </a:p>
        </p:txBody>
      </p:sp>
      <p:pic>
        <p:nvPicPr>
          <p:cNvPr id="352" name="Image" descr="Image"/>
          <p:cNvPicPr>
            <a:picLocks noChangeAspect="1"/>
          </p:cNvPicPr>
          <p:nvPr/>
        </p:nvPicPr>
        <p:blipFill>
          <a:blip r:embed="rId7"/>
          <a:stretch>
            <a:fillRect/>
          </a:stretch>
        </p:blipFill>
        <p:spPr>
          <a:xfrm>
            <a:off x="14120927" y="8310761"/>
            <a:ext cx="1666877" cy="1666877"/>
          </a:xfrm>
          <a:prstGeom prst="rect">
            <a:avLst/>
          </a:prstGeom>
          <a:ln w="12700">
            <a:miter lim="400000"/>
          </a:ln>
        </p:spPr>
      </p:pic>
      <p:sp>
        <p:nvSpPr>
          <p:cNvPr id="353" name="CircleCI"/>
          <p:cNvSpPr txBox="1"/>
          <p:nvPr/>
        </p:nvSpPr>
        <p:spPr>
          <a:xfrm>
            <a:off x="14009586" y="10223293"/>
            <a:ext cx="1889557" cy="7270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anchor="ctr">
            <a:spAutoFit/>
          </a:bodyPr>
          <a:lstStyle>
            <a:lvl1pPr defTabSz="821530">
              <a:defRPr sz="3800">
                <a:solidFill>
                  <a:srgbClr val="000000"/>
                </a:solidFill>
                <a:latin typeface="Helvetica Light"/>
                <a:ea typeface="Helvetica Light"/>
                <a:cs typeface="Helvetica Light"/>
                <a:sym typeface="Helvetica Light"/>
              </a:defRPr>
            </a:lvl1pPr>
          </a:lstStyle>
          <a:p>
            <a:r>
              <a:t>CircleCI</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 name="Example CI Pipeline"/>
          <p:cNvSpPr txBox="1">
            <a:spLocks noGrp="1"/>
          </p:cNvSpPr>
          <p:nvPr>
            <p:ph type="title"/>
          </p:nvPr>
        </p:nvSpPr>
        <p:spPr>
          <a:xfrm>
            <a:off x="1206500" y="1079499"/>
            <a:ext cx="21971000" cy="1433165"/>
          </a:xfrm>
          <a:prstGeom prst="rect">
            <a:avLst/>
          </a:prstGeom>
        </p:spPr>
        <p:txBody>
          <a:bodyPr/>
          <a:lstStyle>
            <a:lvl1pPr>
              <a:defRPr spc="-200"/>
            </a:lvl1pPr>
          </a:lstStyle>
          <a:p>
            <a:r>
              <a:t>Example CI Pipeline</a:t>
            </a:r>
          </a:p>
        </p:txBody>
      </p:sp>
      <p:sp>
        <p:nvSpPr>
          <p:cNvPr id="358" name="Open source project: PrestoDB"/>
          <p:cNvSpPr txBox="1">
            <a:spLocks noGrp="1"/>
          </p:cNvSpPr>
          <p:nvPr>
            <p:ph type="body" sz="quarter" idx="1"/>
          </p:nvPr>
        </p:nvSpPr>
        <p:spPr>
          <a:xfrm>
            <a:off x="1206500" y="2372961"/>
            <a:ext cx="21971000" cy="934780"/>
          </a:xfrm>
          <a:prstGeom prst="rect">
            <a:avLst/>
          </a:prstGeom>
        </p:spPr>
        <p:txBody>
          <a:bodyPr/>
          <a:lstStyle/>
          <a:p>
            <a:r>
              <a:t>Open source project: PrestoDB</a:t>
            </a:r>
          </a:p>
        </p:txBody>
      </p:sp>
      <p:pic>
        <p:nvPicPr>
          <p:cNvPr id="359" name="Image" descr="Image"/>
          <p:cNvPicPr>
            <a:picLocks noChangeAspect="1"/>
          </p:cNvPicPr>
          <p:nvPr/>
        </p:nvPicPr>
        <p:blipFill>
          <a:blip r:embed="rId3"/>
          <a:stretch>
            <a:fillRect/>
          </a:stretch>
        </p:blipFill>
        <p:spPr>
          <a:xfrm>
            <a:off x="5049939" y="4213033"/>
            <a:ext cx="14284122" cy="13716003"/>
          </a:xfrm>
          <a:prstGeom prst="rect">
            <a:avLst/>
          </a:prstGeom>
          <a:ln w="12700">
            <a:miter lim="400000"/>
          </a:ln>
        </p:spPr>
      </p:pic>
      <p:sp>
        <p:nvSpPr>
          <p:cNvPr id="360" name="https://travis-ci.com/github/prestodb/presto"/>
          <p:cNvSpPr txBox="1"/>
          <p:nvPr/>
        </p:nvSpPr>
        <p:spPr>
          <a:xfrm>
            <a:off x="18142931" y="13170487"/>
            <a:ext cx="6200242" cy="4613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u="sng"/>
            </a:pPr>
            <a:r>
              <a:rPr>
                <a:solidFill>
                  <a:srgbClr val="0000FF"/>
                </a:solidFill>
                <a:uFill>
                  <a:solidFill>
                    <a:srgbClr val="0000FF"/>
                  </a:solidFill>
                </a:uFill>
                <a:hlinkClick r:id="rId4"/>
              </a:rPr>
              <a:t>https://travis-ci.com/github/prestodb/presto</a:t>
            </a:r>
            <a:r>
              <a:rPr u="none"/>
              <a:t> </a:t>
            </a:r>
          </a:p>
        </p:txBody>
      </p:sp>
    </p:spTree>
  </p:cSld>
  <p:clrMapOvr>
    <a:masterClrMapping/>
  </p:clrMapOvr>
  <p:transition spd="med"/>
</p:sld>
</file>

<file path=ppt/theme/theme1.xml><?xml version="1.0" encoding="utf-8"?>
<a:theme xmlns:a="http://schemas.openxmlformats.org/drawingml/2006/main" name="21_BasicWhite">
  <a:themeElements>
    <a:clrScheme name="21_BasicWhite">
      <a:dk1>
        <a:srgbClr val="5E5E5E"/>
      </a:dk1>
      <a:lt1>
        <a:srgbClr val="FFFFFF"/>
      </a:lt1>
      <a:dk2>
        <a:srgbClr val="A7A7A7"/>
      </a:dk2>
      <a:lt2>
        <a:srgbClr val="535353"/>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a:ea typeface="Helvetica"/>
        <a:cs typeface="Helvetica"/>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1_BasicWhite">
  <a:themeElements>
    <a:clrScheme name="21_BasicWhite">
      <a:dk1>
        <a:srgbClr val="000000"/>
      </a:dk1>
      <a:lt1>
        <a:srgbClr val="FFFFFF"/>
      </a:lt1>
      <a:dk2>
        <a:srgbClr val="A7A7A7"/>
      </a:dk2>
      <a:lt2>
        <a:srgbClr val="535353"/>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a:ea typeface="Helvetica"/>
        <a:cs typeface="Helvetica"/>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27</TotalTime>
  <Words>8326</Words>
  <Application>Microsoft Office PowerPoint</Application>
  <PresentationFormat>Custom</PresentationFormat>
  <Paragraphs>553</Paragraphs>
  <Slides>54</Slides>
  <Notes>46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54</vt:i4>
      </vt:variant>
    </vt:vector>
  </HeadingPairs>
  <TitlesOfParts>
    <vt:vector size="63" baseType="lpstr">
      <vt:lpstr>Courier</vt:lpstr>
      <vt:lpstr>Helvetica</vt:lpstr>
      <vt:lpstr>Helvetica Light</vt:lpstr>
      <vt:lpstr>Helvetica Neue</vt:lpstr>
      <vt:lpstr>Helvetica Neue Medium</vt:lpstr>
      <vt:lpstr>Ink Free</vt:lpstr>
      <vt:lpstr>Slack-Lato</vt:lpstr>
      <vt:lpstr>Times Roman</vt:lpstr>
      <vt:lpstr>21_BasicWhite</vt:lpstr>
      <vt:lpstr>CS 4530 Software Engineering</vt:lpstr>
      <vt:lpstr>Learning Objectives for this Lesson</vt:lpstr>
      <vt:lpstr>Continuous Development</vt:lpstr>
      <vt:lpstr>Agile Values Fast Quality Feedback Loops</vt:lpstr>
      <vt:lpstr>Continuous Integration</vt:lpstr>
      <vt:lpstr>Continuous Integration</vt:lpstr>
      <vt:lpstr>Continuous Integration is a Software Pipeline</vt:lpstr>
      <vt:lpstr>Continuous Integration in Practice</vt:lpstr>
      <vt:lpstr>Example CI Pipeline</vt:lpstr>
      <vt:lpstr>Example CI Pipeline - TravisCI</vt:lpstr>
      <vt:lpstr>CI In Practice: Individual Project Autograder</vt:lpstr>
      <vt:lpstr>Attributes of Effective CI Processes</vt:lpstr>
      <vt:lpstr>How do we apply continuous integration?</vt:lpstr>
      <vt:lpstr>Use Scalable Cloud Resources for CI</vt:lpstr>
      <vt:lpstr>CI Pipelines Automate Performance Testing</vt:lpstr>
      <vt:lpstr>CI Pipelines Automate Performance Testing</vt:lpstr>
      <vt:lpstr>Continuous Integration in Practice</vt:lpstr>
      <vt:lpstr>Cost to Fix a Defect Over Time</vt:lpstr>
      <vt:lpstr>Code Review should be a Formal Process</vt:lpstr>
      <vt:lpstr>Why should we perform code review?</vt:lpstr>
      <vt:lpstr>Self-Review is no Substitute to Peer Review</vt:lpstr>
      <vt:lpstr>Code Reviews Have Many Benefits (Microsoft)</vt:lpstr>
      <vt:lpstr>Code Reviews Descend from Traditional Code Inspection</vt:lpstr>
      <vt:lpstr>Many Stakeholders can Benefit from Code Review</vt:lpstr>
      <vt:lpstr>Code Review: How</vt:lpstr>
      <vt:lpstr>Code Review: Example on Pull Request</vt:lpstr>
      <vt:lpstr>Code Review: Sample Check-List</vt:lpstr>
      <vt:lpstr>Code Reviews and Programmer’s Ego</vt:lpstr>
      <vt:lpstr>Cost to Fix a Defect Over Time</vt:lpstr>
      <vt:lpstr>Case Study of a Failed Deployment: Knight Capital</vt:lpstr>
      <vt:lpstr>What Could Knight Capital Have Done Better?</vt:lpstr>
      <vt:lpstr>Deployment Philosophy: Instagram </vt:lpstr>
      <vt:lpstr>Continuous Delivery</vt:lpstr>
      <vt:lpstr>Staging Environments</vt:lpstr>
      <vt:lpstr>Test-Stage-Production</vt:lpstr>
      <vt:lpstr>A/B Deployments with Canaries</vt:lpstr>
      <vt:lpstr>Operations Responsibility </vt:lpstr>
      <vt:lpstr>Release Pipelines</vt:lpstr>
      <vt:lpstr>Deployment Example: Facebook.com</vt:lpstr>
      <vt:lpstr>Deployment Example: Facebook.com</vt:lpstr>
      <vt:lpstr>Deployment Example: Facebook.com</vt:lpstr>
      <vt:lpstr>Monitoring</vt:lpstr>
      <vt:lpstr>Monitoring Services Aggregate System Status</vt:lpstr>
      <vt:lpstr>Monitoring Dashboards Help Gather Insights</vt:lpstr>
      <vt:lpstr>Monitoring Services Take Automated Actions</vt:lpstr>
      <vt:lpstr>Monitoring Services Take Automated Actions</vt:lpstr>
      <vt:lpstr>Usability Testing in Continuous Development</vt:lpstr>
      <vt:lpstr>Usability Testing in Continuous Development</vt:lpstr>
      <vt:lpstr>Usability Testing in Continuous Development</vt:lpstr>
      <vt:lpstr>Usability Testing in Continuous Development</vt:lpstr>
      <vt:lpstr>Usability Testing in Continuous Development</vt:lpstr>
      <vt:lpstr>Beware of Metrics</vt:lpstr>
      <vt:lpstr>What Could Knight Capital Have Done Better?</vt:lpstr>
      <vt:lpstr>Learning Objectives for this Lesson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 4530 Software Engineering</dc:title>
  <cp:lastModifiedBy>Mitchell Wand</cp:lastModifiedBy>
  <cp:revision>5</cp:revision>
  <dcterms:modified xsi:type="dcterms:W3CDTF">2022-10-26T16:05:53Z</dcterms:modified>
</cp:coreProperties>
</file>